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02" r:id="rId2"/>
    <p:sldMasterId id="2147483672" r:id="rId3"/>
    <p:sldMasterId id="2147483682" r:id="rId4"/>
    <p:sldMasterId id="2147483692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97"/>
    <a:srgbClr val="FCF6C0"/>
    <a:srgbClr val="FAF18E"/>
    <a:srgbClr val="F8EA29"/>
    <a:srgbClr val="AEE1F0"/>
    <a:srgbClr val="615091"/>
    <a:srgbClr val="9ADAEC"/>
    <a:srgbClr val="8AD5EA"/>
    <a:srgbClr val="69CCE6"/>
    <a:srgbClr val="F2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8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04CB-B7BA-DA40-AEF0-F2BCEFBFBD9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5152-BF7C-D849-A3B4-B9DDF9A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id="{B07BE75F-973F-493E-B077-368108D5CA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F0CA55AB-4B11-46CD-8399-37A7ECEA9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402A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A7B9EA1D-D046-49CA-AA07-3DD0C950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5342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92ED47-AB8B-40CF-9EA3-634B8E649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6E5F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65F7150-6030-4515-90A3-8FF5D042A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5D4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2F23405-C81C-41E0-B2B1-D9AC627E2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5D4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1"/>
            <a:ext cx="10626436" cy="1949116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364" y="2865120"/>
            <a:ext cx="10626436" cy="78469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355941D6-668C-4651-B09F-FDF061B9B79A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797060A-52A1-4CD1-AC92-7B2C19841FF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EB88455-EEB5-4770-B369-04896623AEF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82133A16-963C-42F0-B0E4-DBC5194B08D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EA4A80B-261A-41EC-8287-C3E5AE84B80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D3D320C-8FDD-4DE7-A5B5-032580BB166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0" name="Tekstin paikkamerkki 4">
            <a:extLst>
              <a:ext uri="{FF2B5EF4-FFF2-40B4-BE49-F238E27FC236}">
                <a16:creationId xmlns:a16="http://schemas.microsoft.com/office/drawing/2014/main" id="{35ACD584-E02D-4F8A-B190-EDA0053B5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4809067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Surname</a:t>
            </a:r>
            <a:endParaRPr lang="fi-FI" dirty="0"/>
          </a:p>
        </p:txBody>
      </p:sp>
      <p:sp>
        <p:nvSpPr>
          <p:cNvPr id="31" name="Tekstin paikkamerkki 4">
            <a:extLst>
              <a:ext uri="{FF2B5EF4-FFF2-40B4-BE49-F238E27FC236}">
                <a16:creationId xmlns:a16="http://schemas.microsoft.com/office/drawing/2014/main" id="{5E2236B0-6D03-4A6C-B9C2-5B63F5773F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75" y="5229014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32" name="Tekstin paikkamerkki 4">
            <a:extLst>
              <a:ext uri="{FF2B5EF4-FFF2-40B4-BE49-F238E27FC236}">
                <a16:creationId xmlns:a16="http://schemas.microsoft.com/office/drawing/2014/main" id="{8580EFB3-84CF-46B5-8DED-2E96581ED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075" y="5648965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Forum / Place</a:t>
            </a:r>
          </a:p>
        </p:txBody>
      </p:sp>
    </p:spTree>
    <p:extLst>
      <p:ext uri="{BB962C8B-B14F-4D97-AF65-F5344CB8AC3E}">
        <p14:creationId xmlns:p14="http://schemas.microsoft.com/office/powerpoint/2010/main" val="45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37D482ED-6437-4BBB-B340-8A0F523E37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DF987C9-D754-4758-BCFA-29DD5E82C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7DA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F64AF6C-E803-4520-9248-5CAA9A509F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9EBC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0A26F82-583F-4D37-A68C-04285CF1F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B1C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4E64248-448E-42F6-BD7E-18F935C72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A3BF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B0E70A0-C175-4BAF-91A7-2C9147147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A3BF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1947600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364" y="2865600"/>
            <a:ext cx="10627200" cy="7848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F822F9E-A718-4EC2-87A0-A88A525A1D11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304BDE7-25D6-4FDC-B0F1-C7D3A8F2B8A5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7C2524D-B5E0-441C-AAE6-9F0B7EDA9B2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2F5440B9-8931-4BFD-8AC5-4E768EBED83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46459BE-09EA-4AC4-A6C8-722BAD46CE8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A73AB22-D672-4B04-A4CB-B70AFA0445B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1" name="Tekstin paikkamerkki 4">
            <a:extLst>
              <a:ext uri="{FF2B5EF4-FFF2-40B4-BE49-F238E27FC236}">
                <a16:creationId xmlns:a16="http://schemas.microsoft.com/office/drawing/2014/main" id="{5C0298DC-D8B0-4739-9D88-417FC3689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4809067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Surname</a:t>
            </a:r>
            <a:endParaRPr lang="fi-FI" dirty="0"/>
          </a:p>
        </p:txBody>
      </p: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56A9064F-F667-4536-A1EA-513D81674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75" y="5229014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03EF693F-5D51-41DD-9858-470847D3ED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075" y="5648965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Forum / Place</a:t>
            </a:r>
          </a:p>
        </p:txBody>
      </p:sp>
    </p:spTree>
    <p:extLst>
      <p:ext uri="{BB962C8B-B14F-4D97-AF65-F5344CB8AC3E}">
        <p14:creationId xmlns:p14="http://schemas.microsoft.com/office/powerpoint/2010/main" val="8066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1608986A-028A-4BE7-A739-2ACB07039FA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D0E5FAD-4761-47BA-A4B6-9DFF183DBA8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6050F16-1CD3-4E11-89C6-1CFAD04C68E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A7979B7D-AD88-4BC3-BCD0-FF8DC3CFF7E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599D141-DCAC-438F-8EA4-43182C5E07C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3BF09EE-D0C8-460D-B100-B9EED0A0048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37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Vihreä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3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53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73257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98DCA701-5CEC-43FA-9097-4239CFE9D884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BBF615A8-FA32-4AA6-B042-3D20DFA50B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72E2370-73D3-4C64-A32F-770C2CADB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5909E4C-D177-4A9B-A97E-8F81AD180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BC603DB-D384-45CC-B179-C449EC474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47F890E-2775-4EDF-AD34-3B889B2CF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0066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00664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0FA20724-B33D-4E02-AAA7-9E1FC52B1F1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C008827-D49F-43F0-8DE9-C140816E8D18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6A6741E-85F9-487E-BA7A-2A478D0F5A6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51B27395-ACEB-4333-AD1B-7A76E183C1D7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F4DDF43-9C84-484F-A329-7C25364B127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862C0CA-65BE-4B7C-A452-8EE7027FCD9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85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F083E51-C7F9-48E9-BEDF-36D73FE4156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id="{A828B79B-EF0C-4359-A6B4-643187703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00664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0066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424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1A41DA23-C5EE-4025-93AC-001B802797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5EC58D6-E183-4746-9F5E-BF21084944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C950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D3D1B64-010A-4EE5-8E94-ADD1F6DD9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D0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0766438-3688-4D14-9521-CBD2C3078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D687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1DF36B2-1BC9-4D6B-8AA7-9234DAB5A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D17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4035007-E8EA-4AD7-B30E-B4F9B90AF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D17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1947600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364" y="2865600"/>
            <a:ext cx="10627200" cy="7848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1" y="5216860"/>
            <a:ext cx="2580638" cy="109001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CCF74329-F880-4025-8E6F-4F43DDAB7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4809067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Surname</a:t>
            </a:r>
            <a:endParaRPr lang="fi-FI" dirty="0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7FA01A19-B983-414A-98C2-5D058DA64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75" y="5229014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80495FD4-E726-463D-B977-F168905A65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075" y="5648965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Forum / Place</a:t>
            </a:r>
          </a:p>
        </p:txBody>
      </p:sp>
    </p:spTree>
    <p:extLst>
      <p:ext uri="{BB962C8B-B14F-4D97-AF65-F5344CB8AC3E}">
        <p14:creationId xmlns:p14="http://schemas.microsoft.com/office/powerpoint/2010/main" val="59718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65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5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729" y="6256513"/>
            <a:ext cx="643080" cy="2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0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Pinkki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49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8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619950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Pinkki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C26CB39-2CF0-4863-A3CC-2558B2FD6D0B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247B6301-2FF2-4B35-902C-80A6168EF3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EA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A1289FF-94E2-43B4-85D7-11EB498DD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EEA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84E42816-2650-4192-A799-C355F49DD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F2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F49D89D3-B8A3-48A2-BB85-BC71B7095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F0B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114E29BD-6B70-42E6-B8B1-B1791A6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F0B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AF1F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AF1F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436E6C4C-C064-415D-9E66-C37C34A1EB3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A056269-CAE3-4112-82E8-D0723ABEED8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A912AD2-A308-4378-B918-C6FE10E5023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3F7F96C9-7B8A-41A0-BA9A-864776C10B6E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5B8B51C-E0B0-46B3-8970-421F9AC24F5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E84EDAF-A993-407F-BD2B-30DC43E3D54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90011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Pinkki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E36E06FE-5483-41DE-91BE-93B3740CFF0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3200" cy="6858000"/>
          </a:xfrm>
          <a:prstGeom prst="rect">
            <a:avLst/>
          </a:prstGeom>
          <a:solidFill>
            <a:srgbClr val="EA9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A7E215B-A406-47D9-863B-F65F4A43F22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3200" cy="6858000"/>
          </a:xfrm>
          <a:custGeom>
            <a:avLst/>
            <a:gdLst>
              <a:gd name="T0" fmla="*/ 23343 w 33870"/>
              <a:gd name="T1" fmla="*/ 19050 h 19050"/>
              <a:gd name="T2" fmla="*/ 33870 w 33870"/>
              <a:gd name="T3" fmla="*/ 9479 h 19050"/>
              <a:gd name="T4" fmla="*/ 33870 w 33870"/>
              <a:gd name="T5" fmla="*/ 0 h 19050"/>
              <a:gd name="T6" fmla="*/ 21827 w 33870"/>
              <a:gd name="T7" fmla="*/ 0 h 19050"/>
              <a:gd name="T8" fmla="*/ 10507 w 33870"/>
              <a:gd name="T9" fmla="*/ 7800 h 19050"/>
              <a:gd name="T10" fmla="*/ 0 w 33870"/>
              <a:gd name="T11" fmla="*/ 7800 h 19050"/>
              <a:gd name="T12" fmla="*/ 0 w 33870"/>
              <a:gd name="T13" fmla="*/ 19050 h 19050"/>
              <a:gd name="T14" fmla="*/ 23343 w 33870"/>
              <a:gd name="T15" fmla="*/ 1905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70" h="19050">
                <a:moveTo>
                  <a:pt x="23343" y="19050"/>
                </a:moveTo>
                <a:cubicBezTo>
                  <a:pt x="27657" y="16864"/>
                  <a:pt x="31299" y="13542"/>
                  <a:pt x="33870" y="9479"/>
                </a:cubicBezTo>
                <a:lnTo>
                  <a:pt x="33870" y="0"/>
                </a:lnTo>
                <a:lnTo>
                  <a:pt x="21827" y="0"/>
                </a:lnTo>
                <a:cubicBezTo>
                  <a:pt x="20021" y="4512"/>
                  <a:pt x="15643" y="7717"/>
                  <a:pt x="10507" y="7800"/>
                </a:cubicBezTo>
                <a:lnTo>
                  <a:pt x="0" y="7800"/>
                </a:lnTo>
                <a:lnTo>
                  <a:pt x="0" y="19050"/>
                </a:lnTo>
                <a:lnTo>
                  <a:pt x="23343" y="19050"/>
                </a:lnTo>
                <a:close/>
              </a:path>
            </a:pathLst>
          </a:custGeom>
          <a:solidFill>
            <a:srgbClr val="F0B8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19C72CF-8F51-41A7-94DE-D20FB54CAED5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3200" cy="6858000"/>
          </a:xfrm>
          <a:custGeom>
            <a:avLst/>
            <a:gdLst>
              <a:gd name="T0" fmla="*/ 1329 w 33870"/>
              <a:gd name="T1" fmla="*/ 7800 h 19050"/>
              <a:gd name="T2" fmla="*/ 0 w 33870"/>
              <a:gd name="T3" fmla="*/ 13363 h 19050"/>
              <a:gd name="T4" fmla="*/ 0 w 33870"/>
              <a:gd name="T5" fmla="*/ 19050 h 19050"/>
              <a:gd name="T6" fmla="*/ 15303 w 33870"/>
              <a:gd name="T7" fmla="*/ 19050 h 19050"/>
              <a:gd name="T8" fmla="*/ 15200 w 33870"/>
              <a:gd name="T9" fmla="*/ 17423 h 19050"/>
              <a:gd name="T10" fmla="*/ 27922 w 33870"/>
              <a:gd name="T11" fmla="*/ 4700 h 19050"/>
              <a:gd name="T12" fmla="*/ 33870 w 33870"/>
              <a:gd name="T13" fmla="*/ 6174 h 19050"/>
              <a:gd name="T14" fmla="*/ 33870 w 33870"/>
              <a:gd name="T15" fmla="*/ 0 h 19050"/>
              <a:gd name="T16" fmla="*/ 21827 w 33870"/>
              <a:gd name="T17" fmla="*/ 0 h 19050"/>
              <a:gd name="T18" fmla="*/ 10507 w 33870"/>
              <a:gd name="T19" fmla="*/ 7800 h 19050"/>
              <a:gd name="T20" fmla="*/ 1329 w 33870"/>
              <a:gd name="T21" fmla="*/ 780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870" h="19050">
                <a:moveTo>
                  <a:pt x="1329" y="7800"/>
                </a:moveTo>
                <a:cubicBezTo>
                  <a:pt x="713" y="9577"/>
                  <a:pt x="263" y="11438"/>
                  <a:pt x="0" y="13363"/>
                </a:cubicBezTo>
                <a:lnTo>
                  <a:pt x="0" y="19050"/>
                </a:lnTo>
                <a:lnTo>
                  <a:pt x="15303" y="19050"/>
                </a:lnTo>
                <a:cubicBezTo>
                  <a:pt x="15235" y="18517"/>
                  <a:pt x="15200" y="17974"/>
                  <a:pt x="15200" y="17423"/>
                </a:cubicBezTo>
                <a:cubicBezTo>
                  <a:pt x="15200" y="10396"/>
                  <a:pt x="20896" y="4700"/>
                  <a:pt x="27922" y="4700"/>
                </a:cubicBezTo>
                <a:cubicBezTo>
                  <a:pt x="30071" y="4700"/>
                  <a:pt x="32095" y="5234"/>
                  <a:pt x="33870" y="6174"/>
                </a:cubicBezTo>
                <a:lnTo>
                  <a:pt x="33870" y="0"/>
                </a:lnTo>
                <a:lnTo>
                  <a:pt x="21827" y="0"/>
                </a:lnTo>
                <a:cubicBezTo>
                  <a:pt x="20021" y="4512"/>
                  <a:pt x="15643" y="7717"/>
                  <a:pt x="10507" y="7800"/>
                </a:cubicBezTo>
                <a:lnTo>
                  <a:pt x="1329" y="7800"/>
                </a:lnTo>
                <a:close/>
              </a:path>
            </a:pathLst>
          </a:custGeom>
          <a:solidFill>
            <a:srgbClr val="F2C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DE8EEC8-336D-4F7B-B09D-56ABA304E576}"/>
              </a:ext>
            </a:extLst>
          </p:cNvPr>
          <p:cNvSpPr>
            <a:spLocks/>
          </p:cNvSpPr>
          <p:nvPr userDrawn="1"/>
        </p:nvSpPr>
        <p:spPr bwMode="gray">
          <a:xfrm>
            <a:off x="477069" y="0"/>
            <a:ext cx="7381018" cy="2807284"/>
          </a:xfrm>
          <a:custGeom>
            <a:avLst/>
            <a:gdLst>
              <a:gd name="T0" fmla="*/ 4169 w 20498"/>
              <a:gd name="T1" fmla="*/ 0 h 7800"/>
              <a:gd name="T2" fmla="*/ 0 w 20498"/>
              <a:gd name="T3" fmla="*/ 7800 h 7800"/>
              <a:gd name="T4" fmla="*/ 9178 w 20498"/>
              <a:gd name="T5" fmla="*/ 7800 h 7800"/>
              <a:gd name="T6" fmla="*/ 20498 w 20498"/>
              <a:gd name="T7" fmla="*/ 0 h 7800"/>
              <a:gd name="T8" fmla="*/ 4169 w 20498"/>
              <a:gd name="T9" fmla="*/ 0 h 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98" h="7800">
                <a:moveTo>
                  <a:pt x="4169" y="0"/>
                </a:moveTo>
                <a:cubicBezTo>
                  <a:pt x="2405" y="2324"/>
                  <a:pt x="989" y="4953"/>
                  <a:pt x="0" y="7800"/>
                </a:cubicBezTo>
                <a:lnTo>
                  <a:pt x="9178" y="7800"/>
                </a:lnTo>
                <a:cubicBezTo>
                  <a:pt x="14314" y="7717"/>
                  <a:pt x="18692" y="4512"/>
                  <a:pt x="20498" y="0"/>
                </a:cubicBezTo>
                <a:lnTo>
                  <a:pt x="4169" y="0"/>
                </a:lnTo>
                <a:close/>
              </a:path>
            </a:pathLst>
          </a:custGeom>
          <a:solidFill>
            <a:srgbClr val="EE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930356C7-EB93-4F14-8945-38BFF481D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AF1F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AF1F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36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2024F0BB-770A-4E0F-81D5-F31A213BF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805A144-BEFC-4359-A58F-94245A04E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4CA7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9135A4C-27B7-4AC5-9C54-197E52965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57B5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FA71196-15E4-430B-B303-6D02751A2B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60BD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D816B4D-593E-4507-9191-045085CA4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59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B123D48-CD94-465D-89F1-F59B86861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59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1947600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364" y="2865600"/>
            <a:ext cx="10627200" cy="7848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3C69F69-6795-44BF-9375-68FCC8AE98EF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BB5BDF2-6FB5-4382-B9FB-0CB9A02C39A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51A022E-0F9B-4729-AAD1-5752A31EBEB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683444AB-9A55-4F4B-8AC3-A17C54907A72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AA98BCA-8A5E-4B4E-B2F3-D24E5068A521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C215311-0C43-4A4F-822C-D619333B51D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013E47-79CC-4009-A2B7-3D9800A2B1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4809067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Surname</a:t>
            </a:r>
            <a:endParaRPr lang="fi-FI" dirty="0"/>
          </a:p>
        </p:txBody>
      </p:sp>
      <p:sp>
        <p:nvSpPr>
          <p:cNvPr id="21" name="Tekstin paikkamerkki 4">
            <a:extLst>
              <a:ext uri="{FF2B5EF4-FFF2-40B4-BE49-F238E27FC236}">
                <a16:creationId xmlns:a16="http://schemas.microsoft.com/office/drawing/2014/main" id="{605FC8FE-0D6A-44CC-8F4D-4FF31BE3C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75" y="5229014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725C67D8-F2AA-4250-9B36-67DBCB5AE6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075" y="5648965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Forum / Place</a:t>
            </a:r>
          </a:p>
        </p:txBody>
      </p:sp>
    </p:spTree>
    <p:extLst>
      <p:ext uri="{BB962C8B-B14F-4D97-AF65-F5344CB8AC3E}">
        <p14:creationId xmlns:p14="http://schemas.microsoft.com/office/powerpoint/2010/main" val="650078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743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0537061A-5F30-468F-9B12-16FC81B8ED51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31F9400-85AD-4F5C-A090-E081102642B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B338FA7-1FFC-4C45-8663-08580A269E6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8EAC8A38-DAEA-42FB-AC1E-941E3178F489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6B761A4-8774-4F79-9A2D-0C3EEB8080B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46AF85C-F6DF-4601-9B9A-DE198CFCB9FA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7635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8C3D0F8-2C8E-4031-BDF5-3448896F3AC4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7067041-FAFC-40E1-A392-F719B678B73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15A1FDE-C405-4420-83B3-FEDA0544088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C2F7D048-B085-4D61-BCA6-B320D58E56C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B3D4BB2-BD8B-43F3-BB54-CBDC6F01DE1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09AB6D8-0C95-4A0F-98B4-95BC7330DDA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032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6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Sin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13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45906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461BF9E9-0354-4AB5-B60B-FD56F3CB751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D4EA1CC9-45D2-4495-AC44-8B33B8D0F9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69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7E3D44-8D8A-4F43-BC50-A012C1317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8A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1FF7773-04E5-452C-B31B-9CF16BD7A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AE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8AB8D8C-F308-4281-AA98-1D553A3DB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CD42C89-5B7F-495D-BB34-6BE59CC29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007A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007AC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CEABC39-9C7C-499F-8951-E2203A0B174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3086FF9-8807-4039-8D0C-7D0D93B67CE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E97B19-F786-453A-AFE5-FF0DAFAE82D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033FBC24-751D-4921-9825-3EA2A37D5648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42F0027-805B-43A6-A707-6252C5DDA30A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C0125DD-92B2-42CA-9B31-E5F1F5D3C2E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05172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42CF9F0D-A299-4357-8555-DD9D7BCE886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50AD823-B2C1-422D-88DC-DF2F5466CB0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69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5C6B42-AC71-4C3C-8043-C2BD9F584F2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89F6634-0EA0-4F2C-A8D2-FD8F288D1D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AE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04E102F-DD0B-47FF-B13A-72C27C8A61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8A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1" name="Kuva 20">
            <a:extLst>
              <a:ext uri="{FF2B5EF4-FFF2-40B4-BE49-F238E27FC236}">
                <a16:creationId xmlns:a16="http://schemas.microsoft.com/office/drawing/2014/main" id="{EF09530E-50E8-4416-B258-2575B09EA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007AC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007A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52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1947600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364" y="2865600"/>
            <a:ext cx="10627200" cy="7848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777747A4-F0E6-4DEF-8629-F64C6D24849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B7DB162-AB20-47CA-B969-70060D95C3E1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7F874D4-9A0E-4135-A8BE-C52FB539734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54B9605A-50D5-42DD-9DF8-CC410BEDB889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4322A51-5507-4B29-961F-A0EAE4B69C6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65AABBC-0262-4F8A-A605-24F4979FCC0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1" name="Tekstin paikkamerkki 4">
            <a:extLst>
              <a:ext uri="{FF2B5EF4-FFF2-40B4-BE49-F238E27FC236}">
                <a16:creationId xmlns:a16="http://schemas.microsoft.com/office/drawing/2014/main" id="{F129B697-DA86-4F32-B7DF-DA9115B10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4809067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Surname</a:t>
            </a:r>
            <a:endParaRPr lang="fi-FI" dirty="0"/>
          </a:p>
        </p:txBody>
      </p: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992EA691-097E-4F37-9694-C1AC1F847A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75" y="5229014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A0E6A7A7-213A-4A05-A14B-DF3DEAAF53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075" y="5648965"/>
            <a:ext cx="7161166" cy="412009"/>
          </a:xfrm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Forum / Place</a:t>
            </a:r>
          </a:p>
        </p:txBody>
      </p:sp>
    </p:spTree>
    <p:extLst>
      <p:ext uri="{BB962C8B-B14F-4D97-AF65-F5344CB8AC3E}">
        <p14:creationId xmlns:p14="http://schemas.microsoft.com/office/powerpoint/2010/main" val="1731725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3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CA260FE2-DA3F-4984-BBA4-49D53EC3332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2C17087-1460-4E48-95EC-CAA1548551CC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EA4307D-CB97-4615-8E54-B739778E24F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CD764E07-891A-4017-B327-96A8EC044A9E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0DF7089-6CBB-4164-A587-F665300B0A9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EA2F01B-57B3-4D0D-8E4B-B5EB1D7691E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148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2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5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Kelta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5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083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129816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C81353C8-9200-44A5-B0DE-5FA522ECBE16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A275DA26-62A0-4EB9-8DB8-55F644DDA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F8E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3DDE222-D687-42E1-8647-4CEBA7BA1B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FAF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510C127-9C30-4413-8E9C-A29371C18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FCF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5CFA34A-B4B0-4806-A65A-A6AD9951A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5DEE86A-1F7B-4BF2-A6BE-FA72E574F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FB8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FB8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C5B3258-E53A-48B3-AA39-867CA5B979C8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50127F1-99D8-480D-AD8D-E5342269D5E2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C4170DB-5912-48B6-B4D8-FB1712F1862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C041835F-1536-41FF-81F7-868D2C153C94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CF1E646-FE8A-4C9D-9B72-8BE5D505709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75AFC73-7168-4849-853F-75363B263E1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438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61828A0-B54E-4DAD-ABB0-00C243B13E1F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1221AC2-DB77-48E7-B409-D59C81CD5F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F8E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838BED-C7B4-43DC-82FF-BED335A292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F44CD96-54B5-4D32-BFA8-6481C1988C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FCF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AA5E61C-ABE3-4FFC-BB4B-181153BA1E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FAF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FB8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FB8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4C0EF9E-F8E2-4159-8965-799747FE5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Violetti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19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694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Violetti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>
            <a:extLst>
              <a:ext uri="{FF2B5EF4-FFF2-40B4-BE49-F238E27FC236}">
                <a16:creationId xmlns:a16="http://schemas.microsoft.com/office/drawing/2014/main" id="{8CABB263-A4D1-4646-89F8-79226C9A052A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5920B4BA-B71F-49BD-AEE1-F6944ABF7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3F2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A61B206-3157-4542-8792-3252741B4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4D3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42CAD7-E258-4054-A028-2AC5797BBD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615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8892B99-50C3-42DB-89F1-535382A07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794A5871-76D7-4310-B1C6-C7033E940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3086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0218A1EE-1D72-4924-B445-062674056205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B1B0A0-4E25-456A-BDB2-670E7F25454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7BA5CA-6603-4366-9660-816DD0F24C73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06FBCE38-3A17-4985-B312-DB5D473E4DAC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6177F9C-B849-434B-86CF-AA07D3B8166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AC8FDA9-C847-4093-AF35-309C4230EED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481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oletti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CF3C11A9-15C2-4D56-9672-6DB4955853AC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0AA4925-BB36-494B-942B-4B2CB78084D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3F2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2DF7AEA-2756-419F-AE2A-AAE2FF7E06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207B192-0731-4AE1-B6A9-DD3C6BD74A3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615091"/>
            </a:solidFill>
            <a:ln w="9525">
              <a:solidFill>
                <a:srgbClr val="6150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0D5010-DEB1-4E1C-8A1A-89FCE2D3F78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4D3A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id="{2FA706A3-AECD-4CBB-82D2-D53A7F2F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0675297-FF6A-4BFC-9C6F-26FB4E0D1E4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3B0083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330A057-392C-40AE-B4DC-4325A932071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76C4A5C-4C33-4FD5-9C49-C9F208800E7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893E9BAE-B3C4-4BA4-9E7E-E3DABDD83D5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A60C2E3-88CC-4EAE-8DBC-246301950F2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B068E5D-9F32-49FB-8018-897DD1789043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08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78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D5163202-BA9C-45AE-8F1C-5BBBAC0E66CD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BED6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4B0E85-6CDA-4E3B-B204-4548162751D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25B824-7EFD-4E55-9E09-F2B86B52C20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56717964-8AC7-4E66-A0F1-843821CAF4A2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0408A25-79AF-4D70-9CE5-6A865655FA0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7568FC-3BB3-473E-8340-0E8A743F10C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20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2B695E0-9EAD-4F2E-BACB-949D2D164DB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56EC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D00010B-8C58-419A-8130-83E5DCA370B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1D8265D-A785-4B21-9E12-EBE983B0E78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96E6B933-8D96-4B87-BE1F-1BE9D199A094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50CAA26-4101-43C6-8FBB-12F7184CDD57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5750794-0FD1-4BBD-85CF-544AD496C966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25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3CF129A2-5470-453D-809C-4939EE13D39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65CFE9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2D36DF3-580E-4186-8E07-A695B82CAF65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FF7A05-9BB1-4DCB-850F-681AA6893C5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7EFD231-5DCF-4272-88AE-DC31330A3AF7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6A7A1AB-A19D-4C53-ABA1-B84A5C4F409B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5E42B6D-4B18-4B15-9A41-35B7AC2CC47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813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08" y="6256758"/>
            <a:ext cx="641920" cy="2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2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3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3E142-C648-4CBF-91DC-47EFAE64DF03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/>
          <a:lstStyle/>
          <a:p>
            <a:r>
              <a:rPr lang="en-GB" dirty="0" err="1"/>
              <a:t>Tekoäly</a:t>
            </a:r>
            <a:r>
              <a:rPr lang="en-GB" dirty="0"/>
              <a:t> ja </a:t>
            </a:r>
            <a:r>
              <a:rPr lang="en-GB" dirty="0" err="1"/>
              <a:t>yksinäisyys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30B90E-1646-418D-A89C-F4AB3A113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err="1"/>
              <a:t>Kuin</a:t>
            </a:r>
            <a:r>
              <a:rPr lang="en-GB" i="1" dirty="0"/>
              <a:t> </a:t>
            </a:r>
            <a:r>
              <a:rPr lang="en-GB" i="1" dirty="0" err="1"/>
              <a:t>tuli</a:t>
            </a:r>
            <a:r>
              <a:rPr lang="en-GB" i="1" dirty="0"/>
              <a:t> ja </a:t>
            </a:r>
            <a:r>
              <a:rPr lang="en-GB" i="1" dirty="0" err="1"/>
              <a:t>vesi</a:t>
            </a:r>
            <a:r>
              <a:rPr lang="en-GB" i="1" dirty="0"/>
              <a:t>?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EE6EA5D-8910-4C9C-A3F8-2DB642811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Sakari Kainulainen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C4FEAF8-9772-4C67-B483-F22547CA8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10.12.2020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A0187A5-262B-4E8F-8A2E-56675EC52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Tekoäly</a:t>
            </a:r>
            <a:r>
              <a:rPr lang="en-GB" dirty="0"/>
              <a:t> ja </a:t>
            </a:r>
            <a:r>
              <a:rPr lang="en-GB" dirty="0" err="1"/>
              <a:t>yksinäisyys</a:t>
            </a:r>
            <a:r>
              <a:rPr lang="en-GB" dirty="0"/>
              <a:t> </a:t>
            </a:r>
            <a:r>
              <a:rPr lang="en-GB" dirty="0" err="1"/>
              <a:t>webinaari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7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5E5DF5-B315-44D4-B56C-297EC0B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A8323-63F8-4E8B-9118-EDA7AB27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CFAB82-5503-49E1-B104-DD6A084685BF}"/>
              </a:ext>
            </a:extLst>
          </p:cNvPr>
          <p:cNvSpPr txBox="1"/>
          <p:nvPr/>
        </p:nvSpPr>
        <p:spPr>
          <a:xfrm>
            <a:off x="781049" y="806450"/>
            <a:ext cx="1025842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/>
              <a:t>Esiselvitys tekoälyn mahdollisuuksista syrjäytymisen ehkäisemisessä – case yksinäisyys (ESR)</a:t>
            </a:r>
          </a:p>
          <a:p>
            <a:endParaRPr lang="fi-FI" sz="3600" dirty="0"/>
          </a:p>
          <a:p>
            <a:r>
              <a:rPr lang="fi-FI" sz="2400" dirty="0"/>
              <a:t>Käynnistys ja taustoitus (kesä 2020)</a:t>
            </a:r>
          </a:p>
          <a:p>
            <a:r>
              <a:rPr lang="fi-FI" sz="2400" dirty="0"/>
              <a:t>Tilaisuudet (joulukuu 2020, helmi/maaliskuu 2021)</a:t>
            </a:r>
          </a:p>
          <a:p>
            <a:r>
              <a:rPr lang="fi-FI" sz="2400" dirty="0"/>
              <a:t>Kokeilut (</a:t>
            </a:r>
            <a:r>
              <a:rPr lang="fi-FI" sz="2400" dirty="0" err="1"/>
              <a:t>Reaktor</a:t>
            </a:r>
            <a:r>
              <a:rPr lang="fi-FI" sz="2400" dirty="0"/>
              <a:t> Oy, syksy 2020)</a:t>
            </a:r>
          </a:p>
          <a:p>
            <a:r>
              <a:rPr lang="fi-FI" sz="2400" dirty="0"/>
              <a:t>Loppuraportti (kevät 2021)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819AE0B-B5BE-4CBC-8E99-6EBB7E07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15" y="4614653"/>
            <a:ext cx="1838385" cy="190368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850FA7E-81C5-425A-AD08-74D6AA6D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637" y="4600539"/>
            <a:ext cx="2689363" cy="19177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4044D90-60EF-4B0F-923F-A7EED1D31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02" y="4498933"/>
            <a:ext cx="5493032" cy="2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5E5DF5-B315-44D4-B56C-297EC0B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A8323-63F8-4E8B-9118-EDA7AB27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215EE2-A903-408C-BC56-C6DE5455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83" y="273510"/>
            <a:ext cx="3901933" cy="61263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F4FF10-07D3-48B7-86D9-23858ECC2F1F}"/>
              </a:ext>
            </a:extLst>
          </p:cNvPr>
          <p:cNvSpPr txBox="1"/>
          <p:nvPr/>
        </p:nvSpPr>
        <p:spPr>
          <a:xfrm>
            <a:off x="4453590" y="639982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Peter </a:t>
            </a:r>
            <a:r>
              <a:rPr lang="fi-FI" dirty="0" err="1"/>
              <a:t>Beresford</a:t>
            </a:r>
            <a:r>
              <a:rPr lang="fi-FI" dirty="0"/>
              <a:t> 2003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C41556F-1A4A-4B80-BB5B-4854C866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682582"/>
            <a:ext cx="3887311" cy="233591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855C7D3-F8CE-4A15-B5D2-328F7E5D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100" y="3018494"/>
            <a:ext cx="3811111" cy="25628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AA24E18-8597-4170-8F36-6BA4AC27B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5033"/>
            <a:ext cx="3584642" cy="23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5E5DF5-B315-44D4-B56C-297EC0B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A8323-63F8-4E8B-9118-EDA7AB27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A79A46A-94A7-4D09-AB2B-04A05F6B2E2E}"/>
              </a:ext>
            </a:extLst>
          </p:cNvPr>
          <p:cNvSpPr txBox="1"/>
          <p:nvPr/>
        </p:nvSpPr>
        <p:spPr>
          <a:xfrm>
            <a:off x="5852290" y="3737689"/>
            <a:ext cx="5589222" cy="206210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3200" b="1" dirty="0"/>
              <a:t>Kansalaisyhteiskunta</a:t>
            </a:r>
          </a:p>
          <a:p>
            <a:pPr marL="285750" indent="-285750">
              <a:buFontTx/>
              <a:buChar char="-"/>
            </a:pPr>
            <a:r>
              <a:rPr lang="fi-FI" sz="3200" dirty="0"/>
              <a:t>Vuorovaikutus ihmisten välillä</a:t>
            </a:r>
          </a:p>
          <a:p>
            <a:pPr marL="285750" indent="-285750">
              <a:buFontTx/>
              <a:buChar char="-"/>
            </a:pPr>
            <a:r>
              <a:rPr lang="fi-FI" sz="3200" dirty="0"/>
              <a:t>Vertaistoiminta</a:t>
            </a:r>
          </a:p>
          <a:p>
            <a:pPr marL="285750" indent="-285750">
              <a:buFontTx/>
              <a:buChar char="-"/>
            </a:pPr>
            <a:r>
              <a:rPr lang="fi-FI" sz="3200" dirty="0"/>
              <a:t>Järjestöt / yhdistykset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7DEF0F4-6917-4454-85C3-74661CACF2DB}"/>
              </a:ext>
            </a:extLst>
          </p:cNvPr>
          <p:cNvSpPr txBox="1"/>
          <p:nvPr/>
        </p:nvSpPr>
        <p:spPr>
          <a:xfrm>
            <a:off x="8053705" y="369511"/>
            <a:ext cx="3305175" cy="30469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Palvelut</a:t>
            </a:r>
          </a:p>
          <a:p>
            <a:pPr marL="285750" indent="-285750">
              <a:buFontTx/>
              <a:buChar char="-"/>
            </a:pPr>
            <a:r>
              <a:rPr lang="fi-FI" sz="4800" dirty="0">
                <a:solidFill>
                  <a:schemeClr val="bg1"/>
                </a:solidFill>
              </a:rPr>
              <a:t>Julkiset</a:t>
            </a:r>
          </a:p>
          <a:p>
            <a:pPr marL="285750" indent="-285750">
              <a:buFontTx/>
              <a:buChar char="-"/>
            </a:pPr>
            <a:r>
              <a:rPr lang="fi-FI" sz="4800" dirty="0">
                <a:solidFill>
                  <a:schemeClr val="bg1"/>
                </a:solidFill>
              </a:rPr>
              <a:t>Yksityiset</a:t>
            </a:r>
          </a:p>
          <a:p>
            <a:pPr marL="285750" indent="-285750">
              <a:buFontTx/>
              <a:buChar char="-"/>
            </a:pPr>
            <a:r>
              <a:rPr lang="fi-FI" sz="4800" dirty="0">
                <a:solidFill>
                  <a:schemeClr val="bg1"/>
                </a:solidFill>
              </a:rPr>
              <a:t>Muut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07920F-FE36-4033-92EE-938D71AA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" y="2679485"/>
            <a:ext cx="5239019" cy="417851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9671B3A-45C6-40C0-8B8E-7020DC3C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090" y="2679484"/>
            <a:ext cx="5486682" cy="4178515"/>
          </a:xfrm>
          <a:prstGeom prst="rect">
            <a:avLst/>
          </a:prstGeom>
          <a:noFill/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1ECF81D-1C2E-4072-9B78-9D36DBAC39F4}"/>
              </a:ext>
            </a:extLst>
          </p:cNvPr>
          <p:cNvSpPr txBox="1"/>
          <p:nvPr/>
        </p:nvSpPr>
        <p:spPr>
          <a:xfrm>
            <a:off x="594115" y="723825"/>
            <a:ext cx="657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/>
              <a:t>Mikä on keskeistä tarpeiden </a:t>
            </a:r>
          </a:p>
          <a:p>
            <a:r>
              <a:rPr lang="fi-FI" sz="4000" b="1" dirty="0"/>
              <a:t>tyydyttymisen näkökulmasta?</a:t>
            </a:r>
          </a:p>
        </p:txBody>
      </p:sp>
    </p:spTree>
    <p:extLst>
      <p:ext uri="{BB962C8B-B14F-4D97-AF65-F5344CB8AC3E}">
        <p14:creationId xmlns:p14="http://schemas.microsoft.com/office/powerpoint/2010/main" val="314463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5E5DF5-B315-44D4-B56C-297EC0B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A8323-63F8-4E8B-9118-EDA7AB27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A0A70B-B407-4BB9-8FD4-9D3AF4AB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76" y="1254734"/>
            <a:ext cx="4800847" cy="10160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3DD2DB4-C27C-42AD-A09B-3CA70D54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2" y="2518953"/>
            <a:ext cx="4178515" cy="35879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1F1013E-C0F5-4D54-8E31-A0F1044A5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11" y="297998"/>
            <a:ext cx="5103847" cy="311614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64408F3-B260-4682-9419-4BAFA6B8D9F6}"/>
              </a:ext>
            </a:extLst>
          </p:cNvPr>
          <p:cNvSpPr txBox="1"/>
          <p:nvPr/>
        </p:nvSpPr>
        <p:spPr>
          <a:xfrm>
            <a:off x="4453590" y="6304986"/>
            <a:ext cx="369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https://www.nuortenpalvelupolut.fi/</a:t>
            </a:r>
            <a:endParaRPr lang="fi-FI" dirty="0"/>
          </a:p>
        </p:txBody>
      </p:sp>
      <p:sp>
        <p:nvSpPr>
          <p:cNvPr id="11" name="Nuoli: Kaareva ylös 10">
            <a:extLst>
              <a:ext uri="{FF2B5EF4-FFF2-40B4-BE49-F238E27FC236}">
                <a16:creationId xmlns:a16="http://schemas.microsoft.com/office/drawing/2014/main" id="{8A9DB03E-F913-4B68-A899-7B5251364735}"/>
              </a:ext>
            </a:extLst>
          </p:cNvPr>
          <p:cNvSpPr/>
          <p:nvPr/>
        </p:nvSpPr>
        <p:spPr>
          <a:xfrm rot="20300744">
            <a:off x="5718176" y="3937958"/>
            <a:ext cx="5103847" cy="20507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54DC245-E9F8-45E9-95AC-0DB79DB38D89}"/>
              </a:ext>
            </a:extLst>
          </p:cNvPr>
          <p:cNvSpPr txBox="1"/>
          <p:nvPr/>
        </p:nvSpPr>
        <p:spPr>
          <a:xfrm>
            <a:off x="6270290" y="3734056"/>
            <a:ext cx="3168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Tekoäly rikkomaan siiloja?</a:t>
            </a:r>
          </a:p>
          <a:p>
            <a:pPr marL="285750" indent="-285750">
              <a:buFontTx/>
              <a:buChar char="-"/>
            </a:pPr>
            <a:r>
              <a:rPr lang="fi-FI" b="1" dirty="0"/>
              <a:t>Kuinka löytää palvelut?</a:t>
            </a:r>
          </a:p>
          <a:p>
            <a:pPr marL="285750" indent="-285750">
              <a:buFontTx/>
              <a:buChar char="-"/>
            </a:pPr>
            <a:r>
              <a:rPr lang="fi-FI" b="1" dirty="0"/>
              <a:t>Kuinka löytää suurimmat yksinäisyyden vähentäjät, toiset ihmiset?</a:t>
            </a:r>
          </a:p>
        </p:txBody>
      </p:sp>
    </p:spTree>
    <p:extLst>
      <p:ext uri="{BB962C8B-B14F-4D97-AF65-F5344CB8AC3E}">
        <p14:creationId xmlns:p14="http://schemas.microsoft.com/office/powerpoint/2010/main" val="113809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09AEF7E-7656-4D89-B09E-17C6BF3D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673624"/>
            <a:ext cx="4484716" cy="5877852"/>
          </a:xfrm>
        </p:spPr>
        <p:txBody>
          <a:bodyPr/>
          <a:lstStyle/>
          <a:p>
            <a:r>
              <a:rPr lang="fi-FI" dirty="0"/>
              <a:t>Ohjelma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200" i="1" dirty="0"/>
              <a:t>Kaikki kommentit chattiin ja osallistuminen kommentointiin auttavat eteenpäin!</a:t>
            </a:r>
            <a:br>
              <a:rPr lang="fi-FI" sz="3200" i="1" dirty="0"/>
            </a:br>
            <a:br>
              <a:rPr lang="fi-FI" sz="3200" i="1" dirty="0"/>
            </a:br>
            <a:r>
              <a:rPr lang="fi-FI" sz="3200" i="1" dirty="0"/>
              <a:t>Webinaari tallennetaan kahdeksi viikoksi.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49580E-16C1-473B-A308-6BBD09D6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D07181-D999-47B0-AD94-52EDF77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0B7DFE0-ADC3-4504-8F59-83F7641E0236}"/>
              </a:ext>
            </a:extLst>
          </p:cNvPr>
          <p:cNvSpPr txBox="1"/>
          <p:nvPr/>
        </p:nvSpPr>
        <p:spPr>
          <a:xfrm>
            <a:off x="5301111" y="88168"/>
            <a:ext cx="612648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Klo 9.00 </a:t>
            </a:r>
            <a:r>
              <a:rPr lang="fi-FI" b="1" dirty="0"/>
              <a:t>Avaus: Tekoäly ja yksinäisyys. Kuin tuli ja vesi?</a:t>
            </a:r>
            <a:r>
              <a:rPr lang="fi-FI" dirty="0"/>
              <a:t> Sakari Kainulainen, dosentti, asiantuntija </a:t>
            </a:r>
          </a:p>
          <a:p>
            <a:endParaRPr lang="fi-FI" dirty="0"/>
          </a:p>
          <a:p>
            <a:r>
              <a:rPr lang="fi-FI" dirty="0"/>
              <a:t>Klo 9.10 </a:t>
            </a:r>
            <a:r>
              <a:rPr lang="fi-FI" b="1" dirty="0"/>
              <a:t>Mitä yksinäisyys tekee ihmiselle ja yhteiskunnalle? </a:t>
            </a:r>
            <a:r>
              <a:rPr lang="fi-FI" dirty="0"/>
              <a:t>Niina Junttila, professori, opetusneuvos </a:t>
            </a:r>
          </a:p>
          <a:p>
            <a:endParaRPr lang="fi-FI" dirty="0"/>
          </a:p>
          <a:p>
            <a:r>
              <a:rPr lang="fi-FI" dirty="0"/>
              <a:t>Klo 9.30 </a:t>
            </a:r>
            <a:r>
              <a:rPr lang="fi-FI" i="1" dirty="0"/>
              <a:t>Kommentteja, Chat-keskustelua yksinäisyydestä</a:t>
            </a:r>
          </a:p>
          <a:p>
            <a:endParaRPr lang="fi-FI" dirty="0"/>
          </a:p>
          <a:p>
            <a:r>
              <a:rPr lang="fi-FI" dirty="0"/>
              <a:t>Klo 9.35 </a:t>
            </a:r>
            <a:r>
              <a:rPr lang="fi-FI" b="1" dirty="0"/>
              <a:t>Miten </a:t>
            </a:r>
            <a:r>
              <a:rPr lang="fi-FI" b="1" dirty="0" err="1"/>
              <a:t>AuroraAI</a:t>
            </a:r>
            <a:r>
              <a:rPr lang="fi-FI" b="1" dirty="0"/>
              <a:t>-ohjelmalla uudistetaan palveluita? </a:t>
            </a:r>
            <a:r>
              <a:rPr lang="fi-FI" dirty="0"/>
              <a:t>Niko Ruostetsaari, erityisasiantuntija </a:t>
            </a:r>
          </a:p>
          <a:p>
            <a:endParaRPr lang="fi-FI" dirty="0"/>
          </a:p>
          <a:p>
            <a:r>
              <a:rPr lang="fi-FI" dirty="0"/>
              <a:t>Klo 9.55 </a:t>
            </a:r>
            <a:r>
              <a:rPr lang="fi-FI" b="1" dirty="0"/>
              <a:t>Mitä tavoittelemme esiselvityksessä? </a:t>
            </a:r>
            <a:r>
              <a:rPr lang="fi-FI" dirty="0"/>
              <a:t>Nicholas Andersson, asiantuntija, toiminnanjohtaja, yrittäjä </a:t>
            </a:r>
          </a:p>
          <a:p>
            <a:endParaRPr lang="fi-FI" dirty="0"/>
          </a:p>
          <a:p>
            <a:r>
              <a:rPr lang="fi-FI" dirty="0"/>
              <a:t>Klo 10.15 </a:t>
            </a:r>
            <a:r>
              <a:rPr lang="fi-FI" b="1" dirty="0"/>
              <a:t>Mitä olemme oppineet yksinäisyyden tunnistamisesta ja palveluohjautumisesta? </a:t>
            </a:r>
            <a:r>
              <a:rPr lang="fi-FI" dirty="0"/>
              <a:t>Janne Sinkkonen, Senior Data </a:t>
            </a:r>
            <a:r>
              <a:rPr lang="fi-FI" dirty="0" err="1"/>
              <a:t>Scientist</a:t>
            </a:r>
            <a:r>
              <a:rPr lang="fi-FI" dirty="0"/>
              <a:t> &amp; Ville Rantanen, Senior Data </a:t>
            </a:r>
            <a:r>
              <a:rPr lang="fi-FI" dirty="0" err="1"/>
              <a:t>Scientist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Klo 10.35 </a:t>
            </a:r>
            <a:r>
              <a:rPr lang="fi-FI" i="1" dirty="0"/>
              <a:t>Kommentteja, Chat-keskustelua tekoälystä arjen parantajana</a:t>
            </a:r>
          </a:p>
          <a:p>
            <a:endParaRPr lang="fi-FI" dirty="0"/>
          </a:p>
          <a:p>
            <a:r>
              <a:rPr lang="fi-FI" dirty="0"/>
              <a:t>Klo 10:50 </a:t>
            </a:r>
            <a:r>
              <a:rPr lang="fi-FI" b="1" dirty="0"/>
              <a:t>Lopetus: Yhteiskehittämistä hankerahoituksella</a:t>
            </a:r>
            <a:r>
              <a:rPr lang="fi-FI" dirty="0"/>
              <a:t>. Jukka Koskiniemi, asiantuntija </a:t>
            </a:r>
          </a:p>
        </p:txBody>
      </p:sp>
    </p:spTree>
    <p:extLst>
      <p:ext uri="{BB962C8B-B14F-4D97-AF65-F5344CB8AC3E}">
        <p14:creationId xmlns:p14="http://schemas.microsoft.com/office/powerpoint/2010/main" val="1814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Diak_Violetti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CFF9DF2B-E78A-4440-ADE6-958C86A56155}" vid="{5D705D2F-F1F1-4C47-95DD-30A022598445}"/>
    </a:ext>
  </a:extLst>
</a:theme>
</file>

<file path=ppt/theme/theme2.xml><?xml version="1.0" encoding="utf-8"?>
<a:theme xmlns:a="http://schemas.openxmlformats.org/drawingml/2006/main" name="Diak_Vihreä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CFF9DF2B-E78A-4440-ADE6-958C86A56155}" vid="{C7B7140D-2840-46C8-895D-B0948F5DA213}"/>
    </a:ext>
  </a:extLst>
</a:theme>
</file>

<file path=ppt/theme/theme3.xml><?xml version="1.0" encoding="utf-8"?>
<a:theme xmlns:a="http://schemas.openxmlformats.org/drawingml/2006/main" name="Diak_Pinkki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CFF9DF2B-E78A-4440-ADE6-958C86A56155}" vid="{3513C8B8-668F-45EB-AD7C-22FB6D3BC6BB}"/>
    </a:ext>
  </a:extLst>
</a:theme>
</file>

<file path=ppt/theme/theme4.xml><?xml version="1.0" encoding="utf-8"?>
<a:theme xmlns:a="http://schemas.openxmlformats.org/drawingml/2006/main" name="Diak_Sininen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CFF9DF2B-E78A-4440-ADE6-958C86A56155}" vid="{D7A7BF2A-9266-4139-B9F0-965F374326C2}"/>
    </a:ext>
  </a:extLst>
</a:theme>
</file>

<file path=ppt/theme/theme5.xml><?xml version="1.0" encoding="utf-8"?>
<a:theme xmlns:a="http://schemas.openxmlformats.org/drawingml/2006/main" name="Diak_Keltainen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CFF9DF2B-E78A-4440-ADE6-958C86A56155}" vid="{74AAAF4E-32C5-452D-BE79-BDACE94134E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DIAK_Presentation_template_v2019-04-03</Template>
  <TotalTime>74</TotalTime>
  <Words>275</Words>
  <Application>Microsoft Office PowerPoint</Application>
  <PresentationFormat>Laajakuva</PresentationFormat>
  <Paragraphs>52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Diak_Violetti</vt:lpstr>
      <vt:lpstr>Diak_Vihreä</vt:lpstr>
      <vt:lpstr>Diak_Pinkki</vt:lpstr>
      <vt:lpstr>Diak_Sininen</vt:lpstr>
      <vt:lpstr>Diak_Keltainen</vt:lpstr>
      <vt:lpstr>Tekoäly ja yksinäisyys</vt:lpstr>
      <vt:lpstr>PowerPoint-esitys</vt:lpstr>
      <vt:lpstr>PowerPoint-esitys</vt:lpstr>
      <vt:lpstr>PowerPoint-esitys</vt:lpstr>
      <vt:lpstr>PowerPoint-esitys</vt:lpstr>
      <vt:lpstr>Ohjelma   Kaikki kommentit chattiin ja osallistuminen kommentointiin auttavat eteenpäin!  Webinaari tallennetaan kahdeksi viikoksi.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Tekoäly ja yksinäisyys</dc:title>
  <dc:creator>Sakari Kainulainen</dc:creator>
  <cp:lastModifiedBy>Sakari Kainulainen</cp:lastModifiedBy>
  <cp:revision>9</cp:revision>
  <dcterms:created xsi:type="dcterms:W3CDTF">2020-12-10T02:06:39Z</dcterms:created>
  <dcterms:modified xsi:type="dcterms:W3CDTF">2020-12-10T03:21:07Z</dcterms:modified>
</cp:coreProperties>
</file>