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80" r:id="rId3"/>
    <p:sldId id="262" r:id="rId4"/>
    <p:sldId id="28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62"/>
    <a:srgbClr val="D5393D"/>
    <a:srgbClr val="F8F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8" y="6185465"/>
            <a:ext cx="1291168" cy="54536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18" y="5748481"/>
            <a:ext cx="1534124" cy="10859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42" y="5902812"/>
            <a:ext cx="869176" cy="8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0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3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8" y="6198727"/>
            <a:ext cx="1291168" cy="5453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18" y="5761743"/>
            <a:ext cx="1534124" cy="1085967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42" y="5916074"/>
            <a:ext cx="869176" cy="8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7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6D8D902-77D5-4CD2-805A-6A8381206E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NAISTEN TERVEYSILTA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E36F5858-F7E2-4192-92C0-262F83C9A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Seksuaaliterveys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14585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EHKÄISY-PILLERIT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7811012" cy="2651760"/>
          </a:xfrm>
        </p:spPr>
        <p:txBody>
          <a:bodyPr>
            <a:normAutofit/>
          </a:bodyPr>
          <a:lstStyle/>
          <a:p>
            <a:r>
              <a:rPr lang="fi-FI" dirty="0"/>
              <a:t>A</a:t>
            </a:r>
            <a:r>
              <a:rPr lang="fi-FI" dirty="0" smtClean="0"/>
              <a:t>loitetaan </a:t>
            </a:r>
            <a:r>
              <a:rPr lang="fi-FI" dirty="0"/>
              <a:t>kuukautiskierron ensimmäisenä vuotopäivänä</a:t>
            </a:r>
          </a:p>
          <a:p>
            <a:r>
              <a:rPr lang="fi-FI" dirty="0"/>
              <a:t>R</a:t>
            </a:r>
            <a:r>
              <a:rPr lang="fi-FI" dirty="0" smtClean="0"/>
              <a:t>askautta </a:t>
            </a:r>
            <a:r>
              <a:rPr lang="fi-FI" dirty="0"/>
              <a:t>ehkäisevä vaikutus alkaa heti </a:t>
            </a:r>
          </a:p>
          <a:p>
            <a:r>
              <a:rPr lang="fi-FI" dirty="0"/>
              <a:t>Y</a:t>
            </a:r>
            <a:r>
              <a:rPr lang="fi-FI" dirty="0" smtClean="0"/>
              <a:t>ksi </a:t>
            </a:r>
            <a:r>
              <a:rPr lang="fi-FI" dirty="0"/>
              <a:t>tabletti päivässä 21 päivän ajan </a:t>
            </a:r>
          </a:p>
          <a:p>
            <a:r>
              <a:rPr lang="fi-FI" dirty="0"/>
              <a:t>7 päivän tauko</a:t>
            </a:r>
          </a:p>
          <a:p>
            <a:r>
              <a:rPr lang="fi-FI" dirty="0"/>
              <a:t>K</a:t>
            </a:r>
            <a:r>
              <a:rPr lang="fi-FI" dirty="0" smtClean="0"/>
              <a:t>uukautiset </a:t>
            </a:r>
            <a:r>
              <a:rPr lang="fi-FI" dirty="0"/>
              <a:t>tulevat taukoviikon aikana</a:t>
            </a:r>
          </a:p>
          <a:p>
            <a:r>
              <a:rPr lang="fi-FI" dirty="0" smtClean="0"/>
              <a:t>Kuukautiset </a:t>
            </a:r>
            <a:r>
              <a:rPr lang="fi-FI" dirty="0"/>
              <a:t>28 päivän välein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E-pillereiden </a:t>
            </a:r>
            <a:r>
              <a:rPr lang="fi-FI" sz="1800" dirty="0" smtClean="0">
                <a:solidFill>
                  <a:schemeClr val="accent6"/>
                </a:solidFill>
              </a:rPr>
              <a:t>aloittaminen</a:t>
            </a:r>
            <a:endParaRPr lang="fi-FI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xmlns="" id="{7713A866-B5D3-46F5-9A26-03BF7D91A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20219"/>
              </p:ext>
            </p:extLst>
          </p:nvPr>
        </p:nvGraphicFramePr>
        <p:xfrm>
          <a:off x="3867912" y="4767967"/>
          <a:ext cx="7727781" cy="1261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47">
                  <a:extLst>
                    <a:ext uri="{9D8B030D-6E8A-4147-A177-3AD203B41FA5}">
                      <a16:colId xmlns:a16="http://schemas.microsoft.com/office/drawing/2014/main" xmlns="" val="375114203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4174013586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502367938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925000111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1423543983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526896712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12614493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12903482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1964795571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666464793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2228409439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680934210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860365910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106407649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630161378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2608275438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165510759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249389311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748432124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323032303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919621796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4108054409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2712952851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1811863989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1169802953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044763187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257507979"/>
                    </a:ext>
                  </a:extLst>
                </a:gridCol>
                <a:gridCol w="276842">
                  <a:extLst>
                    <a:ext uri="{9D8B030D-6E8A-4147-A177-3AD203B41FA5}">
                      <a16:colId xmlns:a16="http://schemas.microsoft.com/office/drawing/2014/main" xmlns="" val="3286182807"/>
                    </a:ext>
                  </a:extLst>
                </a:gridCol>
              </a:tblGrid>
              <a:tr h="266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2762902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638661"/>
                  </a:ext>
                </a:extLst>
              </a:tr>
              <a:tr h="279162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FF0000"/>
                          </a:solidFill>
                          <a:effectLst/>
                        </a:rPr>
                        <a:t>VUOTO</a:t>
                      </a:r>
                      <a:endParaRPr lang="fi-FI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rgbClr val="FF0000"/>
                          </a:solidFill>
                          <a:effectLst/>
                        </a:rPr>
                        <a:t>VUOTO</a:t>
                      </a:r>
                      <a:endParaRPr lang="fi-FI" sz="1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951374"/>
                  </a:ext>
                </a:extLst>
              </a:tr>
              <a:tr h="387313">
                <a:tc gridSpan="2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YKSI TABLETTI PÄIVÄSSÄ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effectLst/>
                        </a:rPr>
                        <a:t>7 PÄIVÄN TAUKO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631060"/>
                  </a:ext>
                </a:extLst>
              </a:tr>
            </a:tbl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A07923F9-1331-497D-AE89-B5F7A03B33A9}"/>
              </a:ext>
            </a:extLst>
          </p:cNvPr>
          <p:cNvSpPr txBox="1"/>
          <p:nvPr/>
        </p:nvSpPr>
        <p:spPr>
          <a:xfrm>
            <a:off x="4143623" y="3667150"/>
            <a:ext cx="175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PILLEREIDEN KÄYTTÖ ALOITETAAN </a:t>
            </a:r>
          </a:p>
          <a:p>
            <a:r>
              <a:rPr lang="fi-FI" sz="1400" dirty="0"/>
              <a:t>1. PÄIVÄNÄ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C0CF57E1-5F12-42F7-BDA9-98350AC074E6}"/>
              </a:ext>
            </a:extLst>
          </p:cNvPr>
          <p:cNvSpPr txBox="1"/>
          <p:nvPr/>
        </p:nvSpPr>
        <p:spPr>
          <a:xfrm>
            <a:off x="9553095" y="3667149"/>
            <a:ext cx="1751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KUUKAUTISET ALKAVAT TAUON AIKANA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xmlns="" id="{F4FAA675-A3E0-4101-87DA-3C5F7F3CE757}"/>
              </a:ext>
            </a:extLst>
          </p:cNvPr>
          <p:cNvCxnSpPr/>
          <p:nvPr/>
        </p:nvCxnSpPr>
        <p:spPr>
          <a:xfrm>
            <a:off x="3987181" y="4094828"/>
            <a:ext cx="0" cy="58684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xmlns="" id="{0151C965-EE61-4E77-9365-487A56F6C231}"/>
              </a:ext>
            </a:extLst>
          </p:cNvPr>
          <p:cNvCxnSpPr/>
          <p:nvPr/>
        </p:nvCxnSpPr>
        <p:spPr>
          <a:xfrm>
            <a:off x="10531171" y="4129740"/>
            <a:ext cx="0" cy="58684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orakulmio 9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417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EHKÄISY-PILLERIT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E-pillerin hyvät puolet:</a:t>
            </a:r>
          </a:p>
          <a:p>
            <a:r>
              <a:rPr lang="fi-FI" dirty="0"/>
              <a:t>varma ehkäisymenetelmä</a:t>
            </a:r>
          </a:p>
          <a:p>
            <a:r>
              <a:rPr lang="fi-FI" dirty="0"/>
              <a:t>säännölliset kuukautisvuodot</a:t>
            </a:r>
          </a:p>
          <a:p>
            <a:r>
              <a:rPr lang="fi-FI" dirty="0"/>
              <a:t>kuukautisvuodon määrä vähenee</a:t>
            </a:r>
          </a:p>
          <a:p>
            <a:r>
              <a:rPr lang="fi-FI" dirty="0"/>
              <a:t>kuukautiskipujen ja PMS-vaivojen todennäköisyys pienenee</a:t>
            </a:r>
          </a:p>
          <a:p>
            <a:pPr marL="0" indent="0">
              <a:buNone/>
            </a:pPr>
            <a:r>
              <a:rPr lang="fi-FI" b="1" dirty="0"/>
              <a:t>E-pillerin huonot puolet:</a:t>
            </a:r>
          </a:p>
          <a:p>
            <a:r>
              <a:rPr lang="fi-FI" dirty="0"/>
              <a:t>voi esiintyä ohimeneviä välivuotoja</a:t>
            </a:r>
          </a:p>
          <a:p>
            <a:r>
              <a:rPr lang="fi-FI" dirty="0"/>
              <a:t>alakuloisuutta ja heikentynyttä seksuaalista halukkuutta</a:t>
            </a:r>
          </a:p>
          <a:p>
            <a:r>
              <a:rPr lang="fi-FI" dirty="0"/>
              <a:t>rintojen aristamista ja pahoinvointia</a:t>
            </a:r>
          </a:p>
          <a:p>
            <a:r>
              <a:rPr lang="fi-FI" dirty="0"/>
              <a:t>ruokahalun kasvaminen voi aiheuttaa painon </a:t>
            </a:r>
            <a:r>
              <a:rPr lang="fi-FI" dirty="0" smtClean="0"/>
              <a:t>nousua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Ehkäisypillerit eivät suojaa </a:t>
            </a:r>
            <a:r>
              <a:rPr lang="fi-FI" sz="1800" dirty="0" smtClean="0">
                <a:solidFill>
                  <a:schemeClr val="accent6"/>
                </a:solidFill>
              </a:rPr>
              <a:t>sukupuolitaudeilta</a:t>
            </a:r>
            <a:endParaRPr lang="fi-FI" sz="1800" dirty="0">
              <a:solidFill>
                <a:schemeClr val="accent6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EB95A39C-2189-4506-A91F-B862D1097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" r="17014"/>
          <a:stretch/>
        </p:blipFill>
        <p:spPr>
          <a:xfrm>
            <a:off x="7487480" y="868680"/>
            <a:ext cx="4147931" cy="5253823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73961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JÄLKIEHKÄISY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Hätäratkaisu silloin, kun</a:t>
            </a:r>
            <a:endParaRPr lang="fi-FI" dirty="0" smtClean="0"/>
          </a:p>
          <a:p>
            <a:pPr lvl="1"/>
            <a:r>
              <a:rPr lang="fi-FI" dirty="0"/>
              <a:t>e</a:t>
            </a:r>
            <a:r>
              <a:rPr lang="fi-FI" dirty="0" smtClean="0"/>
              <a:t>hkäisypilleri </a:t>
            </a:r>
            <a:r>
              <a:rPr lang="fi-FI" dirty="0"/>
              <a:t>on jäänyt ottamatta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ondomi </a:t>
            </a:r>
            <a:r>
              <a:rPr lang="fi-FI" dirty="0"/>
              <a:t>on rikkoutunut seksin aikana </a:t>
            </a:r>
          </a:p>
          <a:p>
            <a:pPr lvl="1"/>
            <a:r>
              <a:rPr lang="fi-FI" dirty="0" smtClean="0"/>
              <a:t>on </a:t>
            </a:r>
            <a:r>
              <a:rPr lang="fi-FI" dirty="0"/>
              <a:t>tapahtunut suojaamaton yhdyntä</a:t>
            </a:r>
          </a:p>
          <a:p>
            <a:r>
              <a:rPr lang="fi-FI" dirty="0"/>
              <a:t>J</a:t>
            </a:r>
            <a:r>
              <a:rPr lang="fi-FI" dirty="0" smtClean="0"/>
              <a:t>älkiehkäisypillereitä </a:t>
            </a:r>
            <a:r>
              <a:rPr lang="fi-FI" dirty="0"/>
              <a:t>saa apteekista ilman reseptiä </a:t>
            </a:r>
          </a:p>
          <a:p>
            <a:r>
              <a:rPr lang="fi-FI" dirty="0"/>
              <a:t>J</a:t>
            </a:r>
            <a:r>
              <a:rPr lang="fi-FI" dirty="0" smtClean="0"/>
              <a:t>älkiehkäisypilleri </a:t>
            </a:r>
            <a:r>
              <a:rPr lang="fi-FI" dirty="0"/>
              <a:t>tulee ottaa 12 h - 72 h </a:t>
            </a:r>
            <a:r>
              <a:rPr lang="fi-FI" dirty="0" smtClean="0"/>
              <a:t>kuluttua </a:t>
            </a:r>
            <a:r>
              <a:rPr lang="fi-FI" dirty="0"/>
              <a:t>(3 vrk)</a:t>
            </a:r>
          </a:p>
          <a:p>
            <a:r>
              <a:rPr lang="fi-FI" dirty="0"/>
              <a:t>R</a:t>
            </a:r>
            <a:r>
              <a:rPr lang="fi-FI" dirty="0" smtClean="0"/>
              <a:t>askaustesti </a:t>
            </a:r>
            <a:r>
              <a:rPr lang="fi-FI" dirty="0"/>
              <a:t>noin 3 vk kuluttua (varmistaminen) </a:t>
            </a:r>
          </a:p>
          <a:p>
            <a:r>
              <a:rPr lang="fi-FI" dirty="0"/>
              <a:t>V</a:t>
            </a:r>
            <a:r>
              <a:rPr lang="fi-FI" dirty="0" smtClean="0"/>
              <a:t>ain </a:t>
            </a:r>
            <a:r>
              <a:rPr lang="fi-FI" dirty="0"/>
              <a:t>kerran saman kuukautiskierron aikana</a:t>
            </a:r>
          </a:p>
          <a:p>
            <a:r>
              <a:rPr lang="fi-FI" dirty="0">
                <a:solidFill>
                  <a:schemeClr val="accent6"/>
                </a:solidFill>
              </a:rPr>
              <a:t>Jälkiehkäisypilleri ei vaikuta jo alkaneeseen raskauteen!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On hätäratkaisu!</a:t>
            </a:r>
            <a:endParaRPr lang="fi-FI" sz="1800" dirty="0"/>
          </a:p>
          <a:p>
            <a:r>
              <a:rPr lang="fi-FI" sz="1800" dirty="0">
                <a:solidFill>
                  <a:schemeClr val="accent6"/>
                </a:solidFill>
              </a:rPr>
              <a:t>Ei ole ehkäisymenetelmä!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EB95A39C-2189-4506-A91F-B862D109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80" y="2491692"/>
            <a:ext cx="4147931" cy="200779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C8BA396C-30CE-476B-9ED0-7CDC060DEC70}"/>
              </a:ext>
            </a:extLst>
          </p:cNvPr>
          <p:cNvSpPr txBox="1"/>
          <p:nvPr/>
        </p:nvSpPr>
        <p:spPr>
          <a:xfrm>
            <a:off x="-1" y="6440556"/>
            <a:ext cx="3675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Kuva: http://www.takeda.fi/wp-content/uploads/2014/11/Norlevo.jpg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49684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EI </a:t>
            </a:r>
            <a:r>
              <a:rPr lang="fi-FI" dirty="0"/>
              <a:t>EHKÄISE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/>
          </a:bodyPr>
          <a:lstStyle/>
          <a:p>
            <a:r>
              <a:rPr lang="fi-FI" dirty="0"/>
              <a:t>K</a:t>
            </a:r>
            <a:r>
              <a:rPr lang="fi-FI" dirty="0" smtClean="0"/>
              <a:t>eskeytetty </a:t>
            </a:r>
            <a:r>
              <a:rPr lang="fi-FI" dirty="0"/>
              <a:t>yhdyntä</a:t>
            </a:r>
          </a:p>
          <a:p>
            <a:r>
              <a:rPr lang="fi-FI" dirty="0" smtClean="0"/>
              <a:t>”Varmat </a:t>
            </a:r>
            <a:r>
              <a:rPr lang="fi-FI" dirty="0"/>
              <a:t>päivät”, tunnistetaan kuukautiskierron hedelmällinen ajanjakso</a:t>
            </a:r>
          </a:p>
          <a:p>
            <a:r>
              <a:rPr lang="fi-FI" dirty="0"/>
              <a:t>I</a:t>
            </a:r>
            <a:r>
              <a:rPr lang="fi-FI" dirty="0" smtClean="0"/>
              <a:t>mettäminen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 smtClean="0">
                <a:solidFill>
                  <a:schemeClr val="accent6"/>
                </a:solidFill>
              </a:rPr>
              <a:t>EIVÄT OLE TOIMIVIA ehkäisymenetelmiä</a:t>
            </a:r>
            <a:endParaRPr lang="fi-FI" sz="1800" dirty="0">
              <a:solidFill>
                <a:schemeClr val="accent6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DDFB6CCD-B963-482E-A24F-5BD0748E8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7" r="35526"/>
          <a:stretch/>
        </p:blipFill>
        <p:spPr>
          <a:xfrm>
            <a:off x="7712764" y="868680"/>
            <a:ext cx="3962401" cy="5120640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68503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6149B05-2737-4C66-AA01-7EA2DC265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RASKAUDEN EHKÄISY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xmlns="" id="{7D2C14F2-368F-4537-B625-7D8DE529A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Kondomi, ehkäisypillerit, jälkiehkäisy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7353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xmlns="" id="{C6439475-FA45-441B-9FF2-25580356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3085768" cy="2377440"/>
          </a:xfrm>
        </p:spPr>
        <p:txBody>
          <a:bodyPr/>
          <a:lstStyle/>
          <a:p>
            <a:r>
              <a:rPr lang="fi-FI" dirty="0"/>
              <a:t>KUUKAUTISET JA HEDELMÖITTY-MINEN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xmlns="" id="{2FFC185D-919A-407A-AF6B-F9019627B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4092670" cy="5120640"/>
          </a:xfrm>
        </p:spPr>
        <p:txBody>
          <a:bodyPr>
            <a:normAutofit/>
          </a:bodyPr>
          <a:lstStyle/>
          <a:p>
            <a:r>
              <a:rPr lang="fi-FI" dirty="0"/>
              <a:t>K</a:t>
            </a:r>
            <a:r>
              <a:rPr lang="fi-FI" dirty="0" smtClean="0"/>
              <a:t>uukautiskierron </a:t>
            </a:r>
            <a:r>
              <a:rPr lang="fi-FI" dirty="0"/>
              <a:t>pituus vaihtelee yksilöllisesti </a:t>
            </a:r>
          </a:p>
          <a:p>
            <a:r>
              <a:rPr lang="fi-FI" dirty="0"/>
              <a:t>K</a:t>
            </a:r>
            <a:r>
              <a:rPr lang="fi-FI" dirty="0" smtClean="0"/>
              <a:t>uukautiskipua </a:t>
            </a:r>
            <a:r>
              <a:rPr lang="fi-FI" dirty="0"/>
              <a:t>voi lääkitä. </a:t>
            </a:r>
            <a:r>
              <a:rPr lang="fi-FI" dirty="0" smtClean="0"/>
              <a:t>Niitä voi yrittää lievittää myös liikunnalla, venyttelyllä </a:t>
            </a:r>
            <a:r>
              <a:rPr lang="fi-FI" dirty="0"/>
              <a:t>tai </a:t>
            </a:r>
            <a:r>
              <a:rPr lang="fi-FI" dirty="0" smtClean="0"/>
              <a:t>lämpöhoidolla.</a:t>
            </a:r>
            <a:endParaRPr lang="fi-FI" dirty="0"/>
          </a:p>
          <a:p>
            <a:r>
              <a:rPr lang="fi-FI" dirty="0"/>
              <a:t>Y</a:t>
            </a:r>
            <a:r>
              <a:rPr lang="fi-FI" dirty="0" smtClean="0"/>
              <a:t>hdyntä ilman ehkäisyä voi </a:t>
            </a:r>
            <a:r>
              <a:rPr lang="fi-FI" dirty="0"/>
              <a:t>johtaa </a:t>
            </a:r>
            <a:r>
              <a:rPr lang="fi-FI" dirty="0" smtClean="0"/>
              <a:t>raskauteen</a:t>
            </a:r>
            <a:endParaRPr lang="fi-FI" dirty="0"/>
          </a:p>
          <a:p>
            <a:r>
              <a:rPr lang="fi-FI" dirty="0"/>
              <a:t>R</a:t>
            </a:r>
            <a:r>
              <a:rPr lang="fi-FI" dirty="0" smtClean="0"/>
              <a:t>askaaksi </a:t>
            </a:r>
            <a:r>
              <a:rPr lang="fi-FI" dirty="0"/>
              <a:t>voi tulla missä kuukautiskierron vaiheessa tahansa</a:t>
            </a:r>
          </a:p>
          <a:p>
            <a:r>
              <a:rPr lang="fi-FI" dirty="0"/>
              <a:t>S</a:t>
            </a:r>
            <a:r>
              <a:rPr lang="fi-FI" dirty="0" smtClean="0"/>
              <a:t>iittiöt </a:t>
            </a:r>
            <a:r>
              <a:rPr lang="fi-FI" dirty="0"/>
              <a:t>pysyvät naisen </a:t>
            </a:r>
            <a:r>
              <a:rPr lang="fi-FI" dirty="0" smtClean="0"/>
              <a:t>elimistössä hedelmöityskykyisinä </a:t>
            </a:r>
            <a:r>
              <a:rPr lang="fi-FI" dirty="0"/>
              <a:t>1-4 </a:t>
            </a:r>
            <a:r>
              <a:rPr lang="fi-FI" dirty="0" smtClean="0"/>
              <a:t>päivää</a:t>
            </a:r>
          </a:p>
          <a:p>
            <a:r>
              <a:rPr lang="fi-FI" dirty="0" smtClean="0"/>
              <a:t>Kuukautisten </a:t>
            </a:r>
            <a:r>
              <a:rPr lang="fi-FI" dirty="0"/>
              <a:t>poisjääminen </a:t>
            </a:r>
            <a:r>
              <a:rPr lang="fi-FI" dirty="0" smtClean="0"/>
              <a:t>on ensimmäinen </a:t>
            </a:r>
            <a:r>
              <a:rPr lang="fi-FI" dirty="0"/>
              <a:t>merkki </a:t>
            </a:r>
            <a:r>
              <a:rPr lang="fi-FI" dirty="0" smtClean="0"/>
              <a:t>raskaudesta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08DFFC72-EBCA-4F08-ABD2-DD7F0606F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7" r="12883"/>
          <a:stretch/>
        </p:blipFill>
        <p:spPr>
          <a:xfrm flipH="1">
            <a:off x="8318390" y="1704108"/>
            <a:ext cx="3211002" cy="344978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62537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RASKAUDEN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/>
          </a:bodyPr>
          <a:lstStyle/>
          <a:p>
            <a:r>
              <a:rPr lang="fi-FI" dirty="0"/>
              <a:t>Seksuaalinen kanssakäyminen ilman raskaaksi tulemisen pelkoa tai tarvetta</a:t>
            </a:r>
          </a:p>
          <a:p>
            <a:r>
              <a:rPr lang="fi-FI" dirty="0"/>
              <a:t>E</a:t>
            </a:r>
            <a:r>
              <a:rPr lang="fi-FI" dirty="0" smtClean="0"/>
              <a:t>i </a:t>
            </a:r>
            <a:r>
              <a:rPr lang="fi-FI" dirty="0"/>
              <a:t>haluta vielä </a:t>
            </a:r>
            <a:r>
              <a:rPr lang="fi-FI" dirty="0" smtClean="0"/>
              <a:t>lasta tai </a:t>
            </a:r>
            <a:r>
              <a:rPr lang="fi-FI" dirty="0"/>
              <a:t>on juuri saanut lapsen</a:t>
            </a:r>
          </a:p>
          <a:p>
            <a:r>
              <a:rPr lang="fi-FI" dirty="0"/>
              <a:t>E</a:t>
            </a:r>
            <a:r>
              <a:rPr lang="fi-FI" dirty="0" smtClean="0"/>
              <a:t>lämäntilanne </a:t>
            </a:r>
            <a:r>
              <a:rPr lang="fi-FI" dirty="0"/>
              <a:t>ei sopiva lapsen synnyttämiseen ja </a:t>
            </a:r>
            <a:r>
              <a:rPr lang="fi-FI" dirty="0" smtClean="0"/>
              <a:t>elättämiseen</a:t>
            </a:r>
            <a:endParaRPr lang="fi-FI" dirty="0">
              <a:effectLst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D7A9B7F-A799-4A6C-871F-786EF25BC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8540168" y="965493"/>
            <a:ext cx="2667196" cy="5892507"/>
          </a:xfrm>
          <a:prstGeom prst="rect">
            <a:avLst/>
          </a:prstGeom>
        </p:spPr>
      </p:pic>
      <p:sp>
        <p:nvSpPr>
          <p:cNvPr id="5" name="Kertomerkki 4">
            <a:extLst>
              <a:ext uri="{FF2B5EF4-FFF2-40B4-BE49-F238E27FC236}">
                <a16:creationId xmlns:a16="http://schemas.microsoft.com/office/drawing/2014/main" xmlns="" id="{C849EC90-D875-4EA8-97A7-CD62DE84B352}"/>
              </a:ext>
            </a:extLst>
          </p:cNvPr>
          <p:cNvSpPr/>
          <p:nvPr/>
        </p:nvSpPr>
        <p:spPr>
          <a:xfrm flipH="1">
            <a:off x="7960582" y="2690192"/>
            <a:ext cx="3405146" cy="3405146"/>
          </a:xfrm>
          <a:prstGeom prst="mathMultiply">
            <a:avLst/>
          </a:prstGeom>
          <a:solidFill>
            <a:srgbClr val="D5393D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60186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D7A9B7F-A799-4A6C-871F-786EF25B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9" r="27687"/>
          <a:stretch/>
        </p:blipFill>
        <p:spPr>
          <a:xfrm>
            <a:off x="7712765" y="868680"/>
            <a:ext cx="3843131" cy="512064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KONDOMI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/>
          </a:bodyPr>
          <a:lstStyle/>
          <a:p>
            <a:r>
              <a:rPr lang="fi-FI" dirty="0"/>
              <a:t>O</a:t>
            </a:r>
            <a:r>
              <a:rPr lang="fi-FI" dirty="0" smtClean="0"/>
              <a:t>hut </a:t>
            </a:r>
            <a:r>
              <a:rPr lang="fi-FI" dirty="0"/>
              <a:t>kuminen suoja</a:t>
            </a:r>
          </a:p>
          <a:p>
            <a:r>
              <a:rPr lang="fi-FI" dirty="0"/>
              <a:t>H</a:t>
            </a:r>
            <a:r>
              <a:rPr lang="fi-FI" dirty="0" smtClean="0"/>
              <a:t>elppo </a:t>
            </a:r>
            <a:r>
              <a:rPr lang="fi-FI" dirty="0"/>
              <a:t>hankkia </a:t>
            </a:r>
          </a:p>
          <a:p>
            <a:r>
              <a:rPr lang="fi-FI" dirty="0"/>
              <a:t>H</a:t>
            </a:r>
            <a:r>
              <a:rPr lang="fi-FI" dirty="0" smtClean="0"/>
              <a:t>elppo </a:t>
            </a:r>
            <a:r>
              <a:rPr lang="fi-FI" dirty="0"/>
              <a:t>käyttää</a:t>
            </a:r>
          </a:p>
          <a:p>
            <a:r>
              <a:rPr lang="fi-FI" dirty="0"/>
              <a:t>Suomessa kondomit ovat </a:t>
            </a:r>
            <a:r>
              <a:rPr lang="fi-FI" dirty="0" smtClean="0"/>
              <a:t>korkealaatuisia ja edullisia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Kondomi on ainoa ehkäisymenetelmä, joka suojaa sekä raskaudelta että seksitaudeilta.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08263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D7A9B7F-A799-4A6C-871F-786EF25B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8" r="23390"/>
          <a:stretch/>
        </p:blipFill>
        <p:spPr>
          <a:xfrm>
            <a:off x="7663356" y="1391479"/>
            <a:ext cx="4051566" cy="400215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KONDOMI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/>
          </a:bodyPr>
          <a:lstStyle/>
          <a:p>
            <a:r>
              <a:rPr lang="fi-FI" dirty="0"/>
              <a:t>V</a:t>
            </a:r>
            <a:r>
              <a:rPr lang="fi-FI" dirty="0" smtClean="0"/>
              <a:t>oi </a:t>
            </a:r>
            <a:r>
              <a:rPr lang="fi-FI" dirty="0"/>
              <a:t>nauttia seksistä ilman sukupuolitautien pelkoa </a:t>
            </a:r>
          </a:p>
          <a:p>
            <a:r>
              <a:rPr lang="fi-FI" dirty="0"/>
              <a:t>V</a:t>
            </a:r>
            <a:r>
              <a:rPr lang="fi-FI" dirty="0" smtClean="0"/>
              <a:t>oi </a:t>
            </a:r>
            <a:r>
              <a:rPr lang="fi-FI" dirty="0"/>
              <a:t>nauttia seksistä ilman epätoivotun raskauden pelkoa</a:t>
            </a:r>
          </a:p>
          <a:p>
            <a:r>
              <a:rPr lang="fi-FI" dirty="0"/>
              <a:t>O</a:t>
            </a:r>
            <a:r>
              <a:rPr lang="fi-FI" dirty="0" smtClean="0"/>
              <a:t>soitat </a:t>
            </a:r>
            <a:r>
              <a:rPr lang="fi-FI" dirty="0"/>
              <a:t>huolehtivasi sekä itsestäsi että kumppanistasi </a:t>
            </a:r>
          </a:p>
          <a:p>
            <a:r>
              <a:rPr lang="fi-FI" dirty="0"/>
              <a:t>N</a:t>
            </a:r>
            <a:r>
              <a:rPr lang="fi-FI" dirty="0" smtClean="0"/>
              <a:t>äytät</a:t>
            </a:r>
            <a:r>
              <a:rPr lang="fi-FI" dirty="0"/>
              <a:t>, että olet </a:t>
            </a:r>
            <a:r>
              <a:rPr lang="fi-FI" dirty="0" smtClean="0"/>
              <a:t>vastuullinen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Miksi kondomia kannattaa käyttää?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79773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KONDOMI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1" y="868680"/>
            <a:ext cx="779400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Tarkista:</a:t>
            </a:r>
          </a:p>
          <a:p>
            <a:r>
              <a:rPr lang="fi-FI" dirty="0"/>
              <a:t>p</a:t>
            </a:r>
            <a:r>
              <a:rPr lang="fi-FI" dirty="0" smtClean="0"/>
              <a:t>aketti </a:t>
            </a:r>
            <a:r>
              <a:rPr lang="fi-FI" dirty="0"/>
              <a:t>on ehjä</a:t>
            </a:r>
          </a:p>
          <a:p>
            <a:r>
              <a:rPr lang="fi-FI" dirty="0"/>
              <a:t>käyttöpäivämäärä</a:t>
            </a:r>
          </a:p>
          <a:p>
            <a:r>
              <a:rPr lang="fi-FI" dirty="0"/>
              <a:t>paketti tuntuu pehmeältä kuin tyyny</a:t>
            </a:r>
          </a:p>
          <a:p>
            <a:r>
              <a:rPr lang="fi-FI" dirty="0"/>
              <a:t>avaa paketti reunasta repäisemällä, ei hampailla, ei terävällä </a:t>
            </a:r>
            <a:r>
              <a:rPr lang="fi-FI" dirty="0" smtClean="0"/>
              <a:t>esineellä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Asettaminen:</a:t>
            </a:r>
          </a:p>
          <a:p>
            <a:r>
              <a:rPr lang="fi-FI" dirty="0"/>
              <a:t>aseta kondomi oikeinpäin peniksen päälle</a:t>
            </a:r>
          </a:p>
          <a:p>
            <a:r>
              <a:rPr lang="fi-FI" dirty="0"/>
              <a:t>jos kondomi on väärinpäin, vaihda uusi kondomi</a:t>
            </a:r>
          </a:p>
          <a:p>
            <a:r>
              <a:rPr lang="fi-FI" dirty="0"/>
              <a:t>rullaa kondomi alas peniksen juureen asti</a:t>
            </a:r>
          </a:p>
          <a:p>
            <a:r>
              <a:rPr lang="fi-FI" dirty="0"/>
              <a:t>Irrota kondomi rullaten peniksen juuresta ylöspäin</a:t>
            </a:r>
          </a:p>
          <a:p>
            <a:r>
              <a:rPr lang="fi-FI" dirty="0"/>
              <a:t>laita käytetty kondomi roskapönttöön.</a:t>
            </a:r>
          </a:p>
          <a:p>
            <a:r>
              <a:rPr lang="fi-FI" b="1" dirty="0"/>
              <a:t>ÄLÄ HEITÄ </a:t>
            </a:r>
            <a:r>
              <a:rPr lang="fi-FI" b="1" dirty="0" smtClean="0"/>
              <a:t>WC-PYTTYYN!</a:t>
            </a:r>
            <a:endParaRPr lang="fi-FI" b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Kuinka kondomia käytetään?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491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KONDOMI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Kuinka kondomia käytetään?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4B3F02BE-6D01-411D-AF5A-1FA8504D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07" y="34214"/>
            <a:ext cx="7868097" cy="682378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CFD52D20-A6D6-40DB-A66D-7556BD5AC854}"/>
              </a:ext>
            </a:extLst>
          </p:cNvPr>
          <p:cNvSpPr txBox="1"/>
          <p:nvPr/>
        </p:nvSpPr>
        <p:spPr>
          <a:xfrm>
            <a:off x="-1" y="6440556"/>
            <a:ext cx="367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Kuva: one2one http://www.one2onekenya.org/site/images/howToUseCondoms.jpg</a:t>
            </a:r>
          </a:p>
        </p:txBody>
      </p:sp>
      <p:sp>
        <p:nvSpPr>
          <p:cNvPr id="6" name="Suorakulmio 5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88950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xmlns="" id="{3D7A9B7F-A799-4A6C-871F-786EF25B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r="40386"/>
          <a:stretch/>
        </p:blipFill>
        <p:spPr>
          <a:xfrm>
            <a:off x="7434470" y="821636"/>
            <a:ext cx="4244454" cy="49563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A4509F-CD2A-4F82-892D-C08DB94D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EHKÄISY-PILLERIT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A61E3E9-1887-4AB8-B389-72AE0BE1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912" y="868680"/>
            <a:ext cx="3566558" cy="5120640"/>
          </a:xfrm>
        </p:spPr>
        <p:txBody>
          <a:bodyPr>
            <a:normAutofit/>
          </a:bodyPr>
          <a:lstStyle/>
          <a:p>
            <a:r>
              <a:rPr lang="fi-FI" dirty="0"/>
              <a:t>A</a:t>
            </a:r>
            <a:r>
              <a:rPr lang="fi-FI" dirty="0" smtClean="0"/>
              <a:t>pteekista </a:t>
            </a:r>
            <a:r>
              <a:rPr lang="fi-FI" dirty="0"/>
              <a:t>lääkärin kirjoittamalla reseptillä</a:t>
            </a:r>
          </a:p>
          <a:p>
            <a:r>
              <a:rPr lang="fi-FI" dirty="0"/>
              <a:t>E</a:t>
            </a:r>
            <a:r>
              <a:rPr lang="fi-FI" dirty="0" smtClean="0"/>
              <a:t>stää </a:t>
            </a:r>
            <a:r>
              <a:rPr lang="fi-FI" dirty="0"/>
              <a:t>munasolun irtoamisen, joten hedelmöittymistä ei tapahdu </a:t>
            </a:r>
          </a:p>
          <a:p>
            <a:r>
              <a:rPr lang="fi-FI" dirty="0"/>
              <a:t>H</a:t>
            </a:r>
            <a:r>
              <a:rPr lang="fi-FI" dirty="0" smtClean="0"/>
              <a:t>edelmöittynyt </a:t>
            </a:r>
            <a:r>
              <a:rPr lang="fi-FI" dirty="0"/>
              <a:t>munasolu ei kiinnity kohdun </a:t>
            </a:r>
            <a:r>
              <a:rPr lang="fi-FI" dirty="0" smtClean="0"/>
              <a:t>limakalvoon, </a:t>
            </a:r>
            <a:r>
              <a:rPr lang="fi-FI" dirty="0"/>
              <a:t>eikä kehity</a:t>
            </a:r>
          </a:p>
          <a:p>
            <a:r>
              <a:rPr lang="fi-FI" dirty="0"/>
              <a:t>O</a:t>
            </a:r>
            <a:r>
              <a:rPr lang="fi-FI" dirty="0" smtClean="0"/>
              <a:t>tetaan </a:t>
            </a:r>
            <a:r>
              <a:rPr lang="fi-FI" dirty="0"/>
              <a:t>aina samaan kellonaikaan joka </a:t>
            </a:r>
            <a:r>
              <a:rPr lang="fi-FI" dirty="0" smtClean="0"/>
              <a:t>päivä</a:t>
            </a:r>
            <a:endParaRPr lang="fi-FI" dirty="0"/>
          </a:p>
          <a:p>
            <a:r>
              <a:rPr lang="fi-FI" dirty="0"/>
              <a:t>K</a:t>
            </a:r>
            <a:r>
              <a:rPr lang="fi-FI" dirty="0" smtClean="0"/>
              <a:t>ondomia </a:t>
            </a:r>
            <a:r>
              <a:rPr lang="fi-FI" dirty="0"/>
              <a:t>on käytettävä viikon ajan </a:t>
            </a:r>
            <a:r>
              <a:rPr lang="fi-FI" dirty="0" smtClean="0"/>
              <a:t>jos</a:t>
            </a:r>
          </a:p>
          <a:p>
            <a:pPr lvl="1"/>
            <a:r>
              <a:rPr lang="fi-FI" dirty="0" smtClean="0"/>
              <a:t>kahden </a:t>
            </a:r>
            <a:r>
              <a:rPr lang="fi-FI" dirty="0"/>
              <a:t>tabletin ottamisen välillä kuluu yli 36 </a:t>
            </a:r>
            <a:r>
              <a:rPr lang="fi-FI" dirty="0" smtClean="0"/>
              <a:t>tuntia</a:t>
            </a:r>
          </a:p>
          <a:p>
            <a:pPr lvl="1"/>
            <a:r>
              <a:rPr lang="fi-FI" dirty="0" smtClean="0"/>
              <a:t>oksentaa </a:t>
            </a:r>
            <a:r>
              <a:rPr lang="fi-FI" dirty="0"/>
              <a:t>tai sairastuu </a:t>
            </a:r>
            <a:r>
              <a:rPr lang="fi-FI" dirty="0" smtClean="0"/>
              <a:t>ripuliin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C161E17-D39C-44FD-911D-16555008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Ehkäisypillerit eivät suojaa sukupuolitaudeilta.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867912" y="6401871"/>
            <a:ext cx="3694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DIAK / Sairaanhoitajaopiskelijat &amp; ESIKOTO-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hanke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79206657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Kehys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hys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hy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1558</TotalTime>
  <Words>568</Words>
  <Application>Microsoft Office PowerPoint</Application>
  <PresentationFormat>Laajakuva</PresentationFormat>
  <Paragraphs>184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Kehys</vt:lpstr>
      <vt:lpstr>NAISTEN TERVEYSILTA</vt:lpstr>
      <vt:lpstr>RASKAUDEN EHKÄISY</vt:lpstr>
      <vt:lpstr>KUUKAUTISET JA HEDELMÖITTY-MINEN</vt:lpstr>
      <vt:lpstr>RASKAUDEN EHKÄISY</vt:lpstr>
      <vt:lpstr>KONDOMI</vt:lpstr>
      <vt:lpstr>KONDOMI</vt:lpstr>
      <vt:lpstr>KONDOMI</vt:lpstr>
      <vt:lpstr>KONDOMI</vt:lpstr>
      <vt:lpstr>EHKÄISY-PILLERIT</vt:lpstr>
      <vt:lpstr>EHKÄISY-PILLERIT</vt:lpstr>
      <vt:lpstr>EHKÄISY-PILLERIT</vt:lpstr>
      <vt:lpstr>JÄLKIEHKÄISY</vt:lpstr>
      <vt:lpstr>EI EHKÄISE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NAISTEN TERVEYSILTA</dc:title>
  <dc:creator>Marja Koponen</dc:creator>
  <cp:lastModifiedBy>Marja Tervahauta2</cp:lastModifiedBy>
  <cp:revision>80</cp:revision>
  <dcterms:created xsi:type="dcterms:W3CDTF">2017-10-23T17:55:13Z</dcterms:created>
  <dcterms:modified xsi:type="dcterms:W3CDTF">2018-05-17T16:07:13Z</dcterms:modified>
</cp:coreProperties>
</file>