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09" r:id="rId2"/>
    <p:sldId id="346" r:id="rId3"/>
    <p:sldId id="307" r:id="rId4"/>
    <p:sldId id="259" r:id="rId5"/>
    <p:sldId id="344" r:id="rId6"/>
    <p:sldId id="290" r:id="rId7"/>
    <p:sldId id="333" r:id="rId8"/>
    <p:sldId id="329" r:id="rId9"/>
    <p:sldId id="334" r:id="rId10"/>
    <p:sldId id="345" r:id="rId11"/>
    <p:sldId id="332" r:id="rId12"/>
    <p:sldId id="330" r:id="rId13"/>
    <p:sldId id="302" r:id="rId14"/>
    <p:sldId id="272" r:id="rId15"/>
    <p:sldId id="336" r:id="rId16"/>
    <p:sldId id="337" r:id="rId17"/>
    <p:sldId id="262" r:id="rId18"/>
    <p:sldId id="289" r:id="rId19"/>
    <p:sldId id="310" r:id="rId20"/>
    <p:sldId id="314" r:id="rId21"/>
    <p:sldId id="301" r:id="rId22"/>
    <p:sldId id="338" r:id="rId23"/>
    <p:sldId id="317" r:id="rId24"/>
    <p:sldId id="328" r:id="rId25"/>
    <p:sldId id="340" r:id="rId26"/>
    <p:sldId id="341" r:id="rId27"/>
    <p:sldId id="342" r:id="rId28"/>
    <p:sldId id="343" r:id="rId29"/>
    <p:sldId id="270" r:id="rId30"/>
    <p:sldId id="347" r:id="rId31"/>
  </p:sldIdLst>
  <p:sldSz cx="9144000" cy="6858000" type="screen4x3"/>
  <p:notesSz cx="6797675" cy="98726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1652" autoAdjust="0"/>
  </p:normalViewPr>
  <p:slideViewPr>
    <p:cSldViewPr>
      <p:cViewPr varScale="1">
        <p:scale>
          <a:sx n="99" d="100"/>
          <a:sy n="99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D9445A-15B3-47B3-80B9-088F2710BA37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FFEEE6-04E0-4185-AFD4-D83E8CAC97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98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F5046C-F47D-4B6A-B356-17DB4EEEA4A6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689239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ADA365-8599-4DCA-AC25-1700BF45CD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25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i-FI" dirty="0">
                <a:latin typeface="Calibri" pitchFamily="34" charset="0"/>
              </a:rPr>
              <a:t>Kirja, kirjastonhoitaja, lainaaja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endParaRPr lang="fi-FI" dirty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i-FI" dirty="0">
                <a:latin typeface="Calibri" pitchFamily="34" charset="0"/>
              </a:rPr>
              <a:t>Laina on </a:t>
            </a:r>
            <a:r>
              <a:rPr lang="fi-FI" b="1" dirty="0">
                <a:latin typeface="Calibri" pitchFamily="34" charset="0"/>
              </a:rPr>
              <a:t>kahden ihmisen välinen keskustelu</a:t>
            </a:r>
            <a:r>
              <a:rPr lang="fi-FI" dirty="0">
                <a:latin typeface="Calibri" pitchFamily="34" charset="0"/>
              </a:rPr>
              <a:t>, jota Elävän kirjaston säännöt</a:t>
            </a:r>
            <a:r>
              <a:rPr lang="fi-FI" baseline="0" dirty="0">
                <a:latin typeface="Calibri" pitchFamily="34" charset="0"/>
              </a:rPr>
              <a:t> määrittävät.</a:t>
            </a:r>
            <a:endParaRPr lang="fi-FI" dirty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i-FI" dirty="0">
                <a:latin typeface="Calibri" pitchFamily="34" charset="0"/>
              </a:rPr>
              <a:t>Tarkoituksena on, että </a:t>
            </a:r>
            <a:r>
              <a:rPr lang="fi-FI" b="1" dirty="0">
                <a:latin typeface="Calibri" pitchFamily="34" charset="0"/>
              </a:rPr>
              <a:t>lukija oppii uusia asioita kirjasta.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i-FI" dirty="0">
                <a:latin typeface="Calibri" pitchFamily="34" charset="0"/>
              </a:rPr>
              <a:t>Elävässä kirjastossa </a:t>
            </a:r>
            <a:r>
              <a:rPr lang="fi-FI" b="1" dirty="0">
                <a:latin typeface="Calibri" pitchFamily="34" charset="0"/>
              </a:rPr>
              <a:t>lukija voi kysyä vaikeita kysymyksiä.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i-FI" b="1" dirty="0">
                <a:latin typeface="Calibri" pitchFamily="34" charset="0"/>
              </a:rPr>
              <a:t>Keskustelu poistaa ennakkoluuloja</a:t>
            </a:r>
            <a:r>
              <a:rPr lang="fi-FI" dirty="0">
                <a:latin typeface="Calibri" pitchFamily="34" charset="0"/>
              </a:rPr>
              <a:t>, ole avoin</a:t>
            </a:r>
            <a:r>
              <a:rPr lang="fi-FI" baseline="0" dirty="0">
                <a:latin typeface="Calibri" pitchFamily="34" charset="0"/>
              </a:rPr>
              <a:t> ja rehellinen.</a:t>
            </a:r>
            <a:endParaRPr lang="fi-FI" dirty="0">
              <a:latin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DA365-8599-4DCA-AC25-1700BF45CD81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97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uora yhdysviiv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tsikk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5" name="Alaotsikk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6" name="Päivämäärän paikkamerkki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ED95CC-2BDA-4E9C-8E7A-3A1312585656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7" name="Alatunnisteen paikkamerkki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4AC966-4AA0-41B5-A1D2-5B0FAA928D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886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6E2A-E6CE-4B92-A3EA-FFAA80570480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448E-025A-46D4-9A32-80BB6F95A3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50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78DA5F-E030-4292-B35D-E1D5C87AEF81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5409CA2-48FA-4B3B-B1B7-7CB17BE913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4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54FF-97A2-43BB-879A-C04ED4E938CB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A0EB-2C33-414B-A653-EF1FFA1330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8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F9C3CC-7FD5-4C48-A71A-84451791F749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B71811-C8EB-4FDA-98AA-E14B0E69D8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52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564E-98B1-4270-824F-1E7BC0CCBDAB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2C2E-EA3A-4772-9F50-43E63883FB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12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3CBA-01BF-4BA5-BDDE-E03A35036DAE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8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4107-A994-4564-8BB2-03D2E9C559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9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1FFF-01BA-4B9A-8241-74903FFFE4B0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1678-3A5E-4804-BF03-E2CAD9A17B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5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BB84-69CE-4253-831C-EF1D9E999441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3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2B84-AEF0-4B79-BE0A-1C1758015D6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0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395C-6240-4406-8BF2-D9E39D2C9A8D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5711-7CF0-4B6C-A89E-E5917F90F8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5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uorakulmio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7D7B36-279E-4EB9-AB38-5CB3317948EA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E2FDCF-9225-41CA-9C86-459233703F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61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030" name="Tekstin paikkamerkki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27" name="Päivämäärän paikkamerkki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F5CD05-C203-4C75-8C13-A7E5929DE7E2}" type="datetimeFigureOut">
              <a:rPr lang="fi-FI"/>
              <a:pPr>
                <a:defRPr/>
              </a:pPr>
              <a:t>18.6.2018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31603B2-E7EF-41AD-B23A-E20A9188C9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1" r:id="rId2"/>
    <p:sldLayoutId id="2147483939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40" r:id="rId9"/>
    <p:sldLayoutId id="2147483937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kotouttaminen.fi/blogi/-/blogs/elava-kirjasto-kaksisuuntaisen-kotoutumisen-mahdollistaja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ELÄVÄ KIRJASTO</a:t>
            </a:r>
          </a:p>
        </p:txBody>
      </p:sp>
      <p:pic>
        <p:nvPicPr>
          <p:cNvPr id="5" name="Picture 2" descr="Y:\Elävä kirjasto\Logot ja paidat\EK_pait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4" y="1693632"/>
            <a:ext cx="2335534" cy="35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3375793" y="3717032"/>
            <a:ext cx="5114778" cy="1101248"/>
          </a:xfrm>
        </p:spPr>
        <p:txBody>
          <a:bodyPr/>
          <a:lstStyle/>
          <a:p>
            <a:r>
              <a:rPr lang="fi-FI" b="1" i="1" dirty="0"/>
              <a:t>Yhdenvertaisuus- ja monikulttuurisuustyön </a:t>
            </a:r>
            <a:r>
              <a:rPr lang="fi-FI" i="1" dirty="0"/>
              <a:t/>
            </a:r>
            <a:br>
              <a:rPr lang="fi-FI" i="1" dirty="0"/>
            </a:br>
            <a:r>
              <a:rPr lang="fi-FI" b="1" i="1" dirty="0">
                <a:solidFill>
                  <a:schemeClr val="bg1"/>
                </a:solidFill>
              </a:rPr>
              <a:t>toiminnallinen menetelmä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9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Elävä kirjasto hanketyössä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Kohderyhmän ja muiden toimijoiden kohtaaminen</a:t>
            </a:r>
          </a:p>
          <a:p>
            <a:pPr lvl="1"/>
            <a:r>
              <a:rPr lang="fi-FI" dirty="0"/>
              <a:t>Turvapaikanhakijat, järjestöt, paikallisväestö …</a:t>
            </a:r>
          </a:p>
          <a:p>
            <a:r>
              <a:rPr lang="fi-FI" dirty="0"/>
              <a:t>Kulttuurien kohtaaminen</a:t>
            </a:r>
          </a:p>
          <a:p>
            <a:pPr lvl="1"/>
            <a:r>
              <a:rPr lang="fi-FI" dirty="0"/>
              <a:t>Maahanmuuttajat, romanit, saamelaiset, suomalaiset …</a:t>
            </a:r>
          </a:p>
          <a:p>
            <a:r>
              <a:rPr lang="fi-FI" dirty="0"/>
              <a:t>Ennakkoluulojen hälventäminen</a:t>
            </a:r>
          </a:p>
          <a:p>
            <a:pPr lvl="1"/>
            <a:r>
              <a:rPr lang="fi-FI" dirty="0"/>
              <a:t>Mielenterveys- ja päihdetyö</a:t>
            </a:r>
          </a:p>
          <a:p>
            <a:pPr lvl="1"/>
            <a:r>
              <a:rPr lang="fi-FI" dirty="0"/>
              <a:t>Monikulttuurisuus</a:t>
            </a:r>
          </a:p>
          <a:p>
            <a:r>
              <a:rPr lang="fi-FI" dirty="0"/>
              <a:t>Tiedon lisääminen</a:t>
            </a:r>
          </a:p>
          <a:p>
            <a:pPr lvl="1"/>
            <a:r>
              <a:rPr lang="fi-FI" dirty="0"/>
              <a:t>Ammatit, kulttuurit, uskonnot, erityisryhmät …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62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859216" cy="638944"/>
          </a:xfrm>
        </p:spPr>
        <p:txBody>
          <a:bodyPr>
            <a:normAutofit fontScale="90000"/>
          </a:bodyPr>
          <a:lstStyle/>
          <a:p>
            <a:r>
              <a:rPr lang="fi-FI" dirty="0"/>
              <a:t>Elävän kirjaston järjestäminen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5400600"/>
          </a:xfrm>
        </p:spPr>
        <p:txBody>
          <a:bodyPr/>
          <a:lstStyle/>
          <a:p>
            <a:r>
              <a:rPr lang="fi-FI" sz="2400" dirty="0"/>
              <a:t>Yhteiset periaatteet – yksilöllinen tapahtuma</a:t>
            </a:r>
          </a:p>
          <a:p>
            <a:pPr lvl="1"/>
            <a:r>
              <a:rPr lang="fi-FI" sz="2000" dirty="0"/>
              <a:t>Tilavaraukset, resurssit ja ajankäyttö</a:t>
            </a:r>
          </a:p>
          <a:p>
            <a:pPr lvl="1"/>
            <a:r>
              <a:rPr lang="fi-FI" sz="2000" dirty="0"/>
              <a:t>Kirjavalikoiman suunnittelu</a:t>
            </a:r>
          </a:p>
          <a:p>
            <a:pPr lvl="1"/>
            <a:r>
              <a:rPr lang="fi-FI" sz="2000" dirty="0"/>
              <a:t>Kirjojen ja kirjastonhoitajien rekrytointi</a:t>
            </a:r>
          </a:p>
          <a:p>
            <a:pPr lvl="1"/>
            <a:r>
              <a:rPr lang="fi-FI" sz="2000" dirty="0"/>
              <a:t>Kirjojen ja kirjastonhoitajien perehdytys	</a:t>
            </a:r>
          </a:p>
          <a:p>
            <a:pPr lvl="2"/>
            <a:r>
              <a:rPr lang="fi-FI" sz="1600" dirty="0"/>
              <a:t>Kirjakuvausten laadinta (takakansi)</a:t>
            </a:r>
          </a:p>
          <a:p>
            <a:pPr lvl="1"/>
            <a:r>
              <a:rPr lang="fi-FI" sz="2000" dirty="0"/>
              <a:t>Markkinointi, materiaalit</a:t>
            </a:r>
          </a:p>
          <a:p>
            <a:pPr lvl="1"/>
            <a:r>
              <a:rPr lang="fi-FI" sz="2000" dirty="0"/>
              <a:t>Palautteet (kirjat ja kirjastonhoitajat, lukijat)</a:t>
            </a:r>
          </a:p>
          <a:p>
            <a:pPr lvl="1"/>
            <a:r>
              <a:rPr lang="fi-FI" sz="2000" dirty="0"/>
              <a:t>Purkutilaisuus </a:t>
            </a:r>
          </a:p>
          <a:p>
            <a:r>
              <a:rPr lang="fi-FI" sz="2400" dirty="0"/>
              <a:t>Materiaalia järjestäjälle (Allianssi)</a:t>
            </a:r>
          </a:p>
          <a:p>
            <a:pPr lvl="1"/>
            <a:r>
              <a:rPr lang="fi-FI" sz="2000" dirty="0"/>
              <a:t>Järjestäjän käsikirja</a:t>
            </a:r>
          </a:p>
          <a:p>
            <a:pPr lvl="1"/>
            <a:r>
              <a:rPr lang="fi-FI" sz="2000" dirty="0"/>
              <a:t>Järjestäjän materiaalipaketti</a:t>
            </a:r>
          </a:p>
          <a:p>
            <a:pPr lvl="1"/>
            <a:r>
              <a:rPr lang="fi-FI" sz="2000" dirty="0"/>
              <a:t>Opettajan opas</a:t>
            </a:r>
          </a:p>
        </p:txBody>
      </p:sp>
    </p:spTree>
    <p:extLst>
      <p:ext uri="{BB962C8B-B14F-4D97-AF65-F5344CB8AC3E}">
        <p14:creationId xmlns:p14="http://schemas.microsoft.com/office/powerpoint/2010/main" val="6576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714396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miten Elävä kirjasto toimii?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625" y="1340767"/>
            <a:ext cx="7715250" cy="472030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endParaRPr lang="fi-FI" sz="1600" dirty="0">
              <a:solidFill>
                <a:schemeClr val="bg1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i-FI" dirty="0">
                <a:solidFill>
                  <a:schemeClr val="bg1">
                    <a:lumMod val="10000"/>
                  </a:schemeClr>
                </a:solidFill>
              </a:rPr>
              <a:t>Elävä kirjasto toimii </a:t>
            </a:r>
            <a:r>
              <a:rPr lang="fi-FI" b="1" dirty="0">
                <a:solidFill>
                  <a:schemeClr val="bg1">
                    <a:lumMod val="10000"/>
                  </a:schemeClr>
                </a:solidFill>
              </a:rPr>
              <a:t>samalla tavalla kuin tavallinen kirjasto</a:t>
            </a:r>
            <a:r>
              <a:rPr lang="fi-FI" dirty="0">
                <a:solidFill>
                  <a:schemeClr val="bg1">
                    <a:lumMod val="10000"/>
                  </a:schemeClr>
                </a:solidFill>
              </a:rPr>
              <a:t>, paitsi…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i-FI" dirty="0"/>
          </a:p>
        </p:txBody>
      </p:sp>
      <p:pic>
        <p:nvPicPr>
          <p:cNvPr id="8196" name="Picture 3" descr="nigerialai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6" y="2969290"/>
            <a:ext cx="3384054" cy="256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4283968" y="3284984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6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… lainattavana on </a:t>
            </a:r>
            <a:br>
              <a:rPr lang="fi-FI" sz="2600" dirty="0">
                <a:solidFill>
                  <a:schemeClr val="bg1">
                    <a:lumMod val="10000"/>
                  </a:schemeClr>
                </a:solidFill>
                <a:latin typeface="+mn-lt"/>
              </a:rPr>
            </a:br>
            <a:r>
              <a:rPr lang="fi-FI" sz="26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paperisten kirjojen </a:t>
            </a:r>
            <a:br>
              <a:rPr lang="fi-FI" sz="2600" dirty="0">
                <a:solidFill>
                  <a:schemeClr val="bg1">
                    <a:lumMod val="10000"/>
                  </a:schemeClr>
                </a:solidFill>
                <a:latin typeface="+mn-lt"/>
              </a:rPr>
            </a:br>
            <a:r>
              <a:rPr lang="fi-FI" sz="26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sijaan </a:t>
            </a:r>
            <a:r>
              <a:rPr lang="fi-FI" sz="2600" b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oikeita, aitoja </a:t>
            </a:r>
            <a:br>
              <a:rPr lang="fi-FI" sz="2600" b="1" dirty="0">
                <a:solidFill>
                  <a:schemeClr val="bg1">
                    <a:lumMod val="10000"/>
                  </a:schemeClr>
                </a:solidFill>
                <a:latin typeface="+mn-lt"/>
              </a:rPr>
            </a:br>
            <a:r>
              <a:rPr lang="fi-FI" sz="2600" b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ihmisiä</a:t>
            </a:r>
            <a:r>
              <a:rPr lang="fi-FI" sz="26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, eli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b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 eläviä kirjoja!</a:t>
            </a:r>
          </a:p>
        </p:txBody>
      </p:sp>
      <p:sp>
        <p:nvSpPr>
          <p:cNvPr id="8" name="Suorakulmio 6"/>
          <p:cNvSpPr>
            <a:spLocks noChangeArrowheads="1"/>
          </p:cNvSpPr>
          <p:nvPr/>
        </p:nvSpPr>
        <p:spPr bwMode="auto">
          <a:xfrm>
            <a:off x="545756" y="6361583"/>
            <a:ext cx="3253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1400" dirty="0">
                <a:latin typeface="Calibri" pitchFamily="34" charset="0"/>
              </a:rPr>
              <a:t>Kuva: Allianssi / © Kati Ruotsalainen/KVTL</a:t>
            </a:r>
            <a:endParaRPr lang="fi-FI" altLang="fi-FI" sz="1400" dirty="0"/>
          </a:p>
        </p:txBody>
      </p:sp>
    </p:spTree>
    <p:extLst>
      <p:ext uri="{BB962C8B-B14F-4D97-AF65-F5344CB8AC3E}">
        <p14:creationId xmlns:p14="http://schemas.microsoft.com/office/powerpoint/2010/main" val="27406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8596" y="125760"/>
            <a:ext cx="7239000" cy="114300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Miten Elävä kirjasto toimii?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188" y="1534690"/>
            <a:ext cx="7239000" cy="48466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i-FI" sz="2400" b="1" dirty="0">
                <a:solidFill>
                  <a:schemeClr val="tx2"/>
                </a:solidFill>
              </a:rPr>
              <a:t>Kirjat </a:t>
            </a:r>
            <a:r>
              <a:rPr lang="fi-FI" sz="2400" dirty="0"/>
              <a:t>odottavat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dirty="0"/>
              <a:t>omassa tilassaan, jonne lainaajat eivät pääse.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i-FI" sz="2400" b="1" dirty="0">
                <a:solidFill>
                  <a:schemeClr val="tx2"/>
                </a:solidFill>
              </a:rPr>
              <a:t>Kirjastonhoitajat </a:t>
            </a:r>
            <a:r>
              <a:rPr lang="fi-FI" sz="2400" dirty="0"/>
              <a:t>esittelevät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dirty="0"/>
              <a:t>lukijoille Elävän kirjaston toimintaa ja </a:t>
            </a:r>
            <a:r>
              <a:rPr lang="fi-FI" sz="2400" b="1" dirty="0">
                <a:solidFill>
                  <a:schemeClr val="tx2"/>
                </a:solidFill>
              </a:rPr>
              <a:t>kirjakansioita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i-FI" sz="2400" b="1" dirty="0">
                <a:solidFill>
                  <a:schemeClr val="tx2"/>
                </a:solidFill>
              </a:rPr>
              <a:t>Lainaajat </a:t>
            </a:r>
            <a:r>
              <a:rPr lang="fi-FI" sz="2400" dirty="0"/>
              <a:t>valitsevat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dirty="0"/>
              <a:t>kirjakansiosta itseään </a:t>
            </a:r>
            <a:br>
              <a:rPr lang="fi-FI" sz="2400" dirty="0"/>
            </a:br>
            <a:r>
              <a:rPr lang="fi-FI" sz="2400" dirty="0"/>
              <a:t>kiinnostavan kirjan lainaksi.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i-FI" sz="2400" b="1" dirty="0">
                <a:solidFill>
                  <a:schemeClr val="tx2"/>
                </a:solidFill>
              </a:rPr>
              <a:t>Laina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/>
              <a:t>= keskustelu lainaajan </a:t>
            </a:r>
            <a:br>
              <a:rPr lang="fi-FI" sz="2400" dirty="0"/>
            </a:br>
            <a:r>
              <a:rPr lang="fi-FI" sz="2400" dirty="0"/>
              <a:t>ja kirjan välillä. Laina-aika </a:t>
            </a:r>
            <a:br>
              <a:rPr lang="fi-FI" sz="2400" dirty="0"/>
            </a:br>
            <a:r>
              <a:rPr lang="fi-FI" sz="2400" dirty="0"/>
              <a:t>on noin </a:t>
            </a:r>
            <a:r>
              <a:rPr lang="fi-FI" sz="2400" b="1" dirty="0">
                <a:solidFill>
                  <a:schemeClr val="tx2"/>
                </a:solidFill>
              </a:rPr>
              <a:t>20 min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i-FI" sz="2400" dirty="0"/>
              <a:t>Lainaaja palauttaa kirjan ja </a:t>
            </a:r>
            <a:br>
              <a:rPr lang="fi-FI" sz="2400" dirty="0"/>
            </a:br>
            <a:r>
              <a:rPr lang="fi-FI" sz="2400" dirty="0"/>
              <a:t>täyttää </a:t>
            </a:r>
            <a:r>
              <a:rPr lang="fi-FI" sz="2400" b="1" dirty="0">
                <a:solidFill>
                  <a:schemeClr val="tx2"/>
                </a:solidFill>
              </a:rPr>
              <a:t>palautelomakkeen</a:t>
            </a:r>
            <a:r>
              <a:rPr lang="fi-FI" sz="24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i-FI" sz="2400" dirty="0"/>
          </a:p>
        </p:txBody>
      </p:sp>
      <p:pic>
        <p:nvPicPr>
          <p:cNvPr id="9220" name="Picture 3" descr="in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092277" cy="248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Suorakulmio 5"/>
          <p:cNvSpPr>
            <a:spLocks noChangeArrowheads="1"/>
          </p:cNvSpPr>
          <p:nvPr/>
        </p:nvSpPr>
        <p:spPr bwMode="auto">
          <a:xfrm>
            <a:off x="4932040" y="6449655"/>
            <a:ext cx="3253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1400" dirty="0">
                <a:latin typeface="Calibri" pitchFamily="34" charset="0"/>
              </a:rPr>
              <a:t>Kuva: Allianssi / © Kati Ruotsalainen/KVTL</a:t>
            </a:r>
            <a:endParaRPr lang="fi-FI" altLang="fi-FI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3192" cy="114300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Elävän kirjaston säännöt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467544" y="1556792"/>
            <a:ext cx="7488832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fi-FI" sz="2400" dirty="0"/>
              <a:t>Lainaaminen perustuu molemminpuoliseen kunnioitukseen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i-FI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400" dirty="0"/>
              <a:t>Lainaajan tulee palauttaa kirja samassa henkisessä ja fyysisessä kunnossa, kuin hän on tämän lainannut.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i-FI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400" dirty="0"/>
              <a:t>Kirja voi lopettaa keskustelun, mikäli kokee lukijan kohtelevan häntä huonosti tai loukkaavasti.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143000"/>
          </a:xfrm>
        </p:spPr>
        <p:txBody>
          <a:bodyPr/>
          <a:lstStyle/>
          <a:p>
            <a:r>
              <a:rPr lang="fi-FI" dirty="0"/>
              <a:t>Elävä kirja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Elävät kirjat ovat ihmisiä, jotka ovat todella sitä, minkä nimen kirjalleen antavat.</a:t>
            </a:r>
          </a:p>
          <a:p>
            <a:pPr lvl="1"/>
            <a:r>
              <a:rPr lang="fi-FI" sz="1800" dirty="0"/>
              <a:t>Kirjat eivät ole näyttelijöitä tai kirjan ”roolissa” </a:t>
            </a:r>
          </a:p>
          <a:p>
            <a:r>
              <a:rPr lang="fi-FI" sz="1800" dirty="0"/>
              <a:t>Kirjat edustavat sellaisia ihmisryhmiä, jotka ovat yhteiskunnassa usein ennakkoluulojen, stereotypioiden tai rasismin kohteena. </a:t>
            </a:r>
          </a:p>
          <a:p>
            <a:pPr lvl="1"/>
            <a:r>
              <a:rPr lang="fi-FI" sz="1800" dirty="0"/>
              <a:t>kulttuurin, uskonnon, aatteen, ideologian, vammaisuuden, seksuaalisen suuntautumisen, sukupuolen tai ulkonäön takia. </a:t>
            </a:r>
          </a:p>
          <a:p>
            <a:pPr lvl="1"/>
            <a:r>
              <a:rPr lang="fi-FI" sz="1800" dirty="0"/>
              <a:t>kirjat voivat myös olla ammattikuntien tai harrastusten edustajia, tai jostain muusta syystä ennakkoluuloja kohtaavia ihmisiä.</a:t>
            </a:r>
          </a:p>
          <a:p>
            <a:r>
              <a:rPr lang="fi-FI" sz="1800" dirty="0"/>
              <a:t>Kirjoina </a:t>
            </a:r>
            <a:r>
              <a:rPr lang="fi-FI" sz="1800" b="1" u="sng" dirty="0"/>
              <a:t>eivät</a:t>
            </a:r>
            <a:r>
              <a:rPr lang="fi-FI" sz="1800" dirty="0"/>
              <a:t> voi olla sellaisten ryhmien edustajat, joiden ideologia tai edustama ryhmä toimii Elävän kirjaston periaatteiden vastaisesti, kuten</a:t>
            </a:r>
          </a:p>
          <a:p>
            <a:pPr lvl="1"/>
            <a:r>
              <a:rPr lang="fi-FI" sz="1800" dirty="0"/>
              <a:t>rasisti</a:t>
            </a:r>
          </a:p>
          <a:p>
            <a:pPr lvl="1"/>
            <a:r>
              <a:rPr lang="fi-FI" sz="1800" dirty="0"/>
              <a:t>henkilö, jolla on akuutti psyykkinen kriisi tai riippuvuutta luova ongelma (esim. huumeidenkäyttäjä)</a:t>
            </a:r>
          </a:p>
        </p:txBody>
      </p:sp>
    </p:spTree>
    <p:extLst>
      <p:ext uri="{BB962C8B-B14F-4D97-AF65-F5344CB8AC3E}">
        <p14:creationId xmlns:p14="http://schemas.microsoft.com/office/powerpoint/2010/main" val="17993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143000"/>
          </a:xfrm>
        </p:spPr>
        <p:txBody>
          <a:bodyPr/>
          <a:lstStyle/>
          <a:p>
            <a:r>
              <a:rPr lang="fi-FI" dirty="0"/>
              <a:t>Elävä kirja - esimerkkejä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9725"/>
            <a:ext cx="4618856" cy="3907507"/>
          </a:xfrm>
        </p:spPr>
        <p:txBody>
          <a:bodyPr/>
          <a:lstStyle/>
          <a:p>
            <a:r>
              <a:rPr lang="fi-FI" sz="2000" dirty="0"/>
              <a:t>Liikuntavammainen</a:t>
            </a:r>
          </a:p>
          <a:p>
            <a:r>
              <a:rPr lang="fi-FI" sz="2000" dirty="0"/>
              <a:t>Kurdi</a:t>
            </a:r>
          </a:p>
          <a:p>
            <a:r>
              <a:rPr lang="fi-FI" sz="2000" dirty="0"/>
              <a:t>Turvapaikanhakija</a:t>
            </a:r>
          </a:p>
          <a:p>
            <a:r>
              <a:rPr lang="fi-FI" sz="2000" dirty="0"/>
              <a:t>Feministi</a:t>
            </a:r>
          </a:p>
          <a:p>
            <a:r>
              <a:rPr lang="fi-FI" sz="2000" dirty="0"/>
              <a:t>Totaalikieltäytyjä</a:t>
            </a:r>
          </a:p>
          <a:p>
            <a:r>
              <a:rPr lang="fi-FI" sz="2000" dirty="0"/>
              <a:t>Syömishäiriöstä </a:t>
            </a:r>
            <a:r>
              <a:rPr lang="fi-FI" sz="2000" i="1" dirty="0">
                <a:solidFill>
                  <a:schemeClr val="tx2">
                    <a:lumMod val="75000"/>
                  </a:schemeClr>
                </a:solidFill>
              </a:rPr>
              <a:t>parantunut</a:t>
            </a:r>
          </a:p>
          <a:p>
            <a:r>
              <a:rPr lang="fi-FI" sz="2000" dirty="0"/>
              <a:t>Homo</a:t>
            </a:r>
          </a:p>
          <a:p>
            <a:r>
              <a:rPr lang="fi-FI" sz="2000" dirty="0"/>
              <a:t>Transsukupuolinen</a:t>
            </a:r>
          </a:p>
          <a:p>
            <a:r>
              <a:rPr lang="fi-FI" sz="2000" dirty="0"/>
              <a:t>Poliisi</a:t>
            </a:r>
          </a:p>
          <a:p>
            <a:r>
              <a:rPr lang="fi-FI" sz="2000" dirty="0"/>
              <a:t>Martta</a:t>
            </a:r>
          </a:p>
          <a:p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Sanakirja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320480" y="1628800"/>
            <a:ext cx="37079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Ylipainoinen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Syövästä </a:t>
            </a:r>
            <a:r>
              <a:rPr lang="fi-FI" sz="2000" i="1" dirty="0">
                <a:latin typeface="+mn-lt"/>
              </a:rPr>
              <a:t>parantunut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i="1" dirty="0">
                <a:latin typeface="+mn-lt"/>
              </a:rPr>
              <a:t>Entinen</a:t>
            </a:r>
            <a:r>
              <a:rPr lang="fi-FI" sz="2000" dirty="0">
                <a:latin typeface="+mn-lt"/>
              </a:rPr>
              <a:t> vanki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Muslimi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Kuuro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Pappi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Ateisti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Romaninainen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Entinen</a:t>
            </a:r>
            <a:r>
              <a:rPr lang="fi-FI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i-FI" sz="2000" dirty="0">
                <a:latin typeface="+mn-lt"/>
              </a:rPr>
              <a:t>narkomaani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Lestadiolaisäiti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fi-FI" sz="2000" dirty="0">
                <a:latin typeface="+mn-lt"/>
              </a:rPr>
              <a:t>ADHD-lapsen vanhempi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fi-FI" sz="20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4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239000" cy="114300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Kirjaesittelyt</a:t>
            </a:r>
          </a:p>
        </p:txBody>
      </p:sp>
      <p:sp>
        <p:nvSpPr>
          <p:cNvPr id="28675" name="Sisällön paikkamerkki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/>
              <a:t>Kirjat listaavat yleisimmät stereotypiat ja ennakkoluulot, joita heidän edustamiinsa ihmisryhmiin liitetään</a:t>
            </a:r>
          </a:p>
          <a:p>
            <a:r>
              <a:rPr lang="fi-FI" altLang="fi-FI" dirty="0"/>
              <a:t>Kukin kirja päättää itse, mitä esittelyssä lukee</a:t>
            </a:r>
          </a:p>
          <a:p>
            <a:r>
              <a:rPr lang="fi-FI" altLang="fi-FI" dirty="0"/>
              <a:t>Esittely kuvaa </a:t>
            </a:r>
            <a:r>
              <a:rPr lang="fi-FI" altLang="fi-FI" b="1" dirty="0">
                <a:solidFill>
                  <a:schemeClr val="bg2">
                    <a:lumMod val="50000"/>
                  </a:schemeClr>
                </a:solidFill>
              </a:rPr>
              <a:t>ryhmään kohdistuvia ennakkoluuloja</a:t>
            </a:r>
            <a:r>
              <a:rPr lang="fi-FI" altLang="fi-FI" dirty="0"/>
              <a:t>, ei kirjana olevaa ihmistä</a:t>
            </a:r>
          </a:p>
          <a:p>
            <a:r>
              <a:rPr lang="fi-FI" altLang="fi-FI" dirty="0"/>
              <a:t>Ennakkoluuloja voi kuvata myös huumorin avulla </a:t>
            </a:r>
            <a:r>
              <a:rPr lang="fi-FI" altLang="fi-FI" dirty="0">
                <a:sym typeface="Wingdings" panose="05000000000000000000" pitchFamily="2" charset="2"/>
              </a:rPr>
              <a:t> </a:t>
            </a:r>
            <a:endParaRPr lang="fi-FI" alt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isällön paikkamerkki 3"/>
          <p:cNvSpPr>
            <a:spLocks noGrp="1"/>
          </p:cNvSpPr>
          <p:nvPr>
            <p:ph idx="1"/>
          </p:nvPr>
        </p:nvSpPr>
        <p:spPr>
          <a:xfrm>
            <a:off x="500063" y="2362002"/>
            <a:ext cx="7239000" cy="39473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mbria" panose="02040503050406030204" pitchFamily="18" charset="0"/>
              <a:buChar char="̶"/>
            </a:pPr>
            <a:r>
              <a:rPr lang="fi-FI" altLang="fi-FI" dirty="0"/>
              <a:t>Jumalankieltäjä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altLang="fi-FI" dirty="0"/>
              <a:t>Kapinoi perinteitä vastaan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altLang="fi-FI" dirty="0"/>
              <a:t>Itsekeskeinen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altLang="fi-FI" dirty="0"/>
              <a:t>Luottaa vain tieteellisesti todistettuun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altLang="fi-FI" dirty="0"/>
              <a:t>Moraaliton hippi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altLang="fi-FI" dirty="0"/>
              <a:t>Risupartainen humanistisetä tai taiteilija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altLang="fi-FI" dirty="0"/>
              <a:t>Teennäisen suvaitsevainen</a:t>
            </a:r>
          </a:p>
        </p:txBody>
      </p:sp>
      <p:sp>
        <p:nvSpPr>
          <p:cNvPr id="29700" name="Suorakulmio 4"/>
          <p:cNvSpPr>
            <a:spLocks noChangeArrowheads="1"/>
          </p:cNvSpPr>
          <p:nvPr/>
        </p:nvSpPr>
        <p:spPr bwMode="auto">
          <a:xfrm>
            <a:off x="6527626" y="1340768"/>
            <a:ext cx="1428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27000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?</a:t>
            </a:r>
            <a:endParaRPr lang="fi-FI" altLang="fi-FI" sz="27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11536" y="1649412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Totta vai tarua?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143000"/>
          </a:xfrm>
        </p:spPr>
        <p:txBody>
          <a:bodyPr/>
          <a:lstStyle/>
          <a:p>
            <a:r>
              <a:rPr lang="fi-FI" dirty="0"/>
              <a:t>Esimerkki 1: ateisti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3619475"/>
          </a:xfrm>
        </p:spPr>
        <p:txBody>
          <a:bodyPr/>
          <a:lstStyle/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Tuputtaa uskoa kaikille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Vakavamielinen ja huumorintajuton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Pukeutuu aina mustaan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Vastaa kysymyksiin Raamatun lausein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Tekee töitä vain häissä ja hautajaisissa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Saanut vatsahaavan liiasta kahvin juonnista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Paheksuu, tuomitsee ja moralisoi kaikkea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/>
          <a:lstStyle/>
          <a:p>
            <a:r>
              <a:rPr lang="fi-FI" dirty="0"/>
              <a:t>Esimerkki 2: pappi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13263" y="1520590"/>
            <a:ext cx="6102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Ennakkoluuloja, stereotypioita</a:t>
            </a:r>
          </a:p>
        </p:txBody>
      </p:sp>
    </p:spTree>
    <p:extLst>
      <p:ext uri="{BB962C8B-B14F-4D97-AF65-F5344CB8AC3E}">
        <p14:creationId xmlns:p14="http://schemas.microsoft.com/office/powerpoint/2010/main" val="36685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9725"/>
            <a:ext cx="7787208" cy="4846638"/>
          </a:xfrm>
        </p:spPr>
        <p:txBody>
          <a:bodyPr/>
          <a:lstStyle/>
          <a:p>
            <a:r>
              <a:rPr lang="fi-FI" dirty="0"/>
              <a:t>Mikä on elävä kirjasto				3</a:t>
            </a:r>
          </a:p>
          <a:p>
            <a:r>
              <a:rPr lang="fi-FI" dirty="0"/>
              <a:t>Elävän kirjaston tarkoitus ja historiaa	4-6</a:t>
            </a:r>
          </a:p>
          <a:p>
            <a:r>
              <a:rPr lang="fi-FI" dirty="0"/>
              <a:t>Menetelmän koordinointi, käyttäjät ja soveltaminen					7-9</a:t>
            </a:r>
          </a:p>
          <a:p>
            <a:r>
              <a:rPr lang="fi-FI" dirty="0"/>
              <a:t>Elävä kirjasto hanketyössä			10</a:t>
            </a:r>
          </a:p>
          <a:p>
            <a:r>
              <a:rPr lang="fi-FI" dirty="0"/>
              <a:t>Elävän kirjaston järjestäminen		11</a:t>
            </a:r>
          </a:p>
          <a:p>
            <a:pPr lvl="1"/>
            <a:r>
              <a:rPr lang="fi-FI" dirty="0"/>
              <a:t>Miten elävä kirjasto toimii	12-13</a:t>
            </a:r>
          </a:p>
          <a:p>
            <a:pPr lvl="1"/>
            <a:r>
              <a:rPr lang="fi-FI" dirty="0"/>
              <a:t>Elävän kirjaston säännöt	14</a:t>
            </a:r>
          </a:p>
          <a:p>
            <a:pPr lvl="1"/>
            <a:r>
              <a:rPr lang="fi-FI" dirty="0"/>
              <a:t>Elävä kirja, kirjastonhoitajat	15-21, 22-23</a:t>
            </a:r>
          </a:p>
          <a:p>
            <a:r>
              <a:rPr lang="fi-FI" dirty="0"/>
              <a:t>Eläviä kirjastoja					24-28</a:t>
            </a:r>
          </a:p>
          <a:p>
            <a:r>
              <a:rPr lang="fi-FI" dirty="0"/>
              <a:t>Lisätietoa						29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239000" cy="1143000"/>
          </a:xfrm>
        </p:spPr>
        <p:txBody>
          <a:bodyPr/>
          <a:lstStyle/>
          <a:p>
            <a:r>
              <a:rPr lang="fi-FI" dirty="0"/>
              <a:t>Esimerkki 3: aktivisti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473821"/>
            <a:ext cx="7239000" cy="39075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Pukeutuu tummaan huppariin ja palestiinalaishuiviin 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Nuori, jolla mustavalkoinen maailmakuva, jossa hyvät aktivistit taistelevat pahaa kapitalismia vastaan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Ei kunnioita lakeja tai auktoriteetteja</a:t>
            </a:r>
          </a:p>
          <a:p>
            <a:pPr>
              <a:buFont typeface="Cambria" panose="02040503050406030204" pitchFamily="18" charset="0"/>
              <a:buChar char="̶"/>
            </a:pPr>
            <a:r>
              <a:rPr lang="fi-FI" dirty="0"/>
              <a:t>Hakee huomiota lävistyksillä, tatuoinneilla ja kirpparivaatteilla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11536" y="1649412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Totta vai tarua?</a:t>
            </a:r>
          </a:p>
        </p:txBody>
      </p:sp>
      <p:sp>
        <p:nvSpPr>
          <p:cNvPr id="5" name="Suorakulmio 4"/>
          <p:cNvSpPr>
            <a:spLocks noChangeArrowheads="1"/>
          </p:cNvSpPr>
          <p:nvPr/>
        </p:nvSpPr>
        <p:spPr bwMode="auto">
          <a:xfrm>
            <a:off x="7031682" y="1918742"/>
            <a:ext cx="1428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27000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?</a:t>
            </a:r>
            <a:endParaRPr lang="fi-FI" altLang="fi-FI" sz="27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7427168" cy="46115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Mikä on Sinun Elävä kirja –</a:t>
            </a:r>
            <a:r>
              <a:rPr lang="fi-FI" b="1" dirty="0"/>
              <a:t>nimesi?</a:t>
            </a:r>
          </a:p>
          <a:p>
            <a:endParaRPr lang="fi-FI" dirty="0"/>
          </a:p>
          <a:p>
            <a:r>
              <a:rPr lang="fi-FI" dirty="0"/>
              <a:t>Millainen on Sinun Elävä kirja –</a:t>
            </a:r>
            <a:r>
              <a:rPr lang="fi-FI" b="1" dirty="0"/>
              <a:t>kuvauksesi?</a:t>
            </a:r>
          </a:p>
          <a:p>
            <a:endParaRPr lang="fi-FI" dirty="0"/>
          </a:p>
          <a:p>
            <a:r>
              <a:rPr lang="fi-FI" dirty="0"/>
              <a:t>Millaisiin kysymyksiin et halua vastata? </a:t>
            </a:r>
          </a:p>
          <a:p>
            <a:endParaRPr lang="fi-FI" dirty="0"/>
          </a:p>
          <a:p>
            <a:r>
              <a:rPr lang="fi-FI" dirty="0"/>
              <a:t>Mitä teet, jos lukija käyttäytyy huonosti?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4300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Jos olisit elävä kirja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kirjastonhoitaja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9725"/>
            <a:ext cx="7499176" cy="4846638"/>
          </a:xfrm>
        </p:spPr>
        <p:txBody>
          <a:bodyPr/>
          <a:lstStyle/>
          <a:p>
            <a:r>
              <a:rPr lang="fi-FI" dirty="0"/>
              <a:t>Hoitaa kirjaston lainaustoimintaa </a:t>
            </a:r>
          </a:p>
          <a:p>
            <a:r>
              <a:rPr lang="fi-FI" dirty="0"/>
              <a:t>Huolehtii kirjoista</a:t>
            </a:r>
          </a:p>
          <a:p>
            <a:r>
              <a:rPr lang="fi-FI" dirty="0"/>
              <a:t>Esittelee lukijoille Elävä kirjasto -menetelmää</a:t>
            </a:r>
          </a:p>
          <a:p>
            <a:r>
              <a:rPr lang="fi-FI" dirty="0"/>
              <a:t>Auttaa lukijaa kirjan valinnassa</a:t>
            </a:r>
          </a:p>
          <a:p>
            <a:r>
              <a:rPr lang="fi-FI" dirty="0"/>
              <a:t>Pitää huolen, että kaikki kirjat ja lukijat tuntevat Elävän kirjaston säännöt ja noudattavat niitä</a:t>
            </a:r>
          </a:p>
          <a:p>
            <a:r>
              <a:rPr lang="fi-FI" altLang="fi-FI" dirty="0"/>
              <a:t>Auttaa kirjoja viihtymään Elävässä kirjastossa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vert="horz" lIns="45720" tIns="0" rIns="45720" bIns="0" anchor="b" anchorCtr="0">
            <a:normAutofit fontScale="90000"/>
          </a:bodyPr>
          <a:lstStyle/>
          <a:p>
            <a:r>
              <a:rPr lang="fi-FI" dirty="0"/>
              <a:t>Kirjastonhoitajien työnjako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15579"/>
            <a:ext cx="7472363" cy="53097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Logistinen  vastaava </a:t>
            </a:r>
            <a:r>
              <a:rPr lang="fi-FI" sz="1800" dirty="0"/>
              <a:t>– kokonaisuus, tauotus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Kirjoista huolehtija </a:t>
            </a:r>
            <a:r>
              <a:rPr lang="fi-FI" sz="1800" dirty="0"/>
              <a:t>– pitää huolta, että kaikilla kirjoilla on viihtyisä päivä ja lainaukset menevät mukavasti. Toimii tarvittaessa kirjojen avustajana esim. liikkumisen ja tulkkaamisen kanssa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Lainausten kirjaaja </a:t>
            </a:r>
            <a:r>
              <a:rPr lang="fi-FI" sz="1800" dirty="0"/>
              <a:t>– vastaa lainausten dokumentoinnista ja kirjallisen palautteen keräämisestä lukijoilta</a:t>
            </a:r>
            <a:endParaRPr lang="fi-FI" sz="2000" dirty="0"/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Sisäänheittäjä </a:t>
            </a:r>
            <a:r>
              <a:rPr lang="fi-FI" sz="1800" dirty="0"/>
              <a:t>– innostaa ja kutsuu ihmisiä Elävään kirjastoon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Kirjakansiovastaava</a:t>
            </a:r>
            <a:r>
              <a:rPr lang="fi-FI" sz="2000" dirty="0"/>
              <a:t> </a:t>
            </a:r>
            <a:r>
              <a:rPr lang="fi-FI" sz="1800" dirty="0"/>
              <a:t>– varmistaa, että kaikki kirjakansiot ovat ajan tasalla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Mediavastaava</a:t>
            </a:r>
            <a:r>
              <a:rPr lang="fi-FI" sz="2000" dirty="0"/>
              <a:t> </a:t>
            </a:r>
            <a:r>
              <a:rPr lang="fi-FI" sz="1800" dirty="0"/>
              <a:t>– tietää ketä kirjoista saa haastatella ja kuvata, ketä ei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Sanakirja-kirjastonhoitaja</a:t>
            </a:r>
            <a:r>
              <a:rPr lang="fi-FI" sz="2000" dirty="0"/>
              <a:t> </a:t>
            </a:r>
            <a:r>
              <a:rPr lang="fi-FI" sz="1800" dirty="0"/>
              <a:t>– tulkkaus esim. suomi-englanti-suomi.</a:t>
            </a:r>
          </a:p>
          <a:p>
            <a:pPr lvl="1"/>
            <a:r>
              <a:rPr lang="fi-FI" sz="1500" dirty="0"/>
              <a:t>Voi toimia sekä sanakirjojen kirjastonhoitajana, että sanakirjana</a:t>
            </a:r>
          </a:p>
          <a:p>
            <a:pPr lvl="1"/>
            <a:r>
              <a:rPr lang="fi-FI" sz="1500" dirty="0"/>
              <a:t>Hyvän tavan mukaan on vaitiolovelvollinen eikä osallistu keskusteluun</a:t>
            </a:r>
            <a:endParaRPr lang="fi-FI" sz="1800" dirty="0"/>
          </a:p>
          <a:p>
            <a:pPr lvl="1"/>
            <a:endParaRPr lang="fi-FI" sz="1800" dirty="0"/>
          </a:p>
          <a:p>
            <a:pPr marL="514350" indent="-514350"/>
            <a:endParaRPr lang="fi-FI" sz="1800" dirty="0"/>
          </a:p>
        </p:txBody>
      </p:sp>
      <p:sp>
        <p:nvSpPr>
          <p:cNvPr id="4" name="Tekstiruutu 3"/>
          <p:cNvSpPr txBox="1"/>
          <p:nvPr/>
        </p:nvSpPr>
        <p:spPr>
          <a:xfrm rot="2252856">
            <a:off x="6847371" y="688448"/>
            <a:ext cx="18181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  <a:latin typeface="+mn-lt"/>
              </a:rPr>
              <a:t>ESIMERKKI</a:t>
            </a:r>
          </a:p>
        </p:txBody>
      </p:sp>
    </p:spTree>
    <p:extLst>
      <p:ext uri="{BB962C8B-B14F-4D97-AF65-F5344CB8AC3E}">
        <p14:creationId xmlns:p14="http://schemas.microsoft.com/office/powerpoint/2010/main" val="40850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48064" y="1143000"/>
            <a:ext cx="3816424" cy="2057400"/>
          </a:xfrm>
        </p:spPr>
        <p:txBody>
          <a:bodyPr/>
          <a:lstStyle/>
          <a:p>
            <a:r>
              <a:rPr lang="fi-FI" dirty="0"/>
              <a:t>Elävä uskonto- ja kulttuurikirjasto</a:t>
            </a:r>
            <a:br>
              <a:rPr lang="fi-FI" dirty="0"/>
            </a:br>
            <a:r>
              <a:rPr lang="fi-FI" dirty="0"/>
              <a:t>2017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0749" y="3800371"/>
            <a:ext cx="2970964" cy="22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Elävä kirjasto </a:t>
            </a:r>
            <a:br>
              <a:rPr lang="fi-FI" dirty="0"/>
            </a:br>
            <a:r>
              <a:rPr lang="fi-FI" dirty="0"/>
              <a:t>kirjamessuilla 2007</a:t>
            </a:r>
          </a:p>
        </p:txBody>
      </p:sp>
      <p:pic>
        <p:nvPicPr>
          <p:cNvPr id="5" name="Picture 2" descr="j_b1006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r="22490"/>
          <a:stretch>
            <a:fillRect/>
          </a:stretch>
        </p:blipFill>
        <p:spPr>
          <a:xfrm>
            <a:off x="755576" y="1097280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6759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Elävä kirjasto </a:t>
            </a:r>
            <a:br>
              <a:rPr lang="fi-FI" dirty="0"/>
            </a:br>
            <a:r>
              <a:rPr lang="fi-FI" dirty="0"/>
              <a:t>N550 -tapahtumassa 2008</a:t>
            </a:r>
          </a:p>
        </p:txBody>
      </p:sp>
      <p:pic>
        <p:nvPicPr>
          <p:cNvPr id="5" name="Picture 2" descr="Y:\Elävä kirjasto\Valokuvia\Tapiola, N550 4.10.2008 Kuvat Martin Sommerschield\Elävä kirjasto N550 4.10.08 Kirjastonhoitajat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8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Elävä kirjasto </a:t>
            </a:r>
            <a:br>
              <a:rPr lang="fi-FI" dirty="0"/>
            </a:br>
            <a:r>
              <a:rPr lang="fi-FI" dirty="0"/>
              <a:t>Maailma kylässä 2008</a:t>
            </a:r>
          </a:p>
        </p:txBody>
      </p:sp>
      <p:pic>
        <p:nvPicPr>
          <p:cNvPr id="5" name="Picture 2" descr="Y:\Elävä kirjasto\Valokuvia\Maailma kylässä 24.-25.5.2008\Elävä kirjast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94"/>
          <a:stretch>
            <a:fillRect/>
          </a:stretch>
        </p:blipFill>
        <p:spPr>
          <a:xfrm>
            <a:off x="755576" y="1015890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37551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Y:\Elävä kirjasto\Valokuvia\KVTL Faces 2.8.08 Kuvat Kati Ruostalainen\121793315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343">
            <a:off x="6124430" y="3810321"/>
            <a:ext cx="2643407" cy="1877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Elävä kirjasto </a:t>
            </a:r>
            <a:r>
              <a:rPr lang="fi-FI" dirty="0" err="1"/>
              <a:t>Faces</a:t>
            </a:r>
            <a:r>
              <a:rPr lang="fi-FI" dirty="0"/>
              <a:t> -festivaaleilla 2008</a:t>
            </a:r>
          </a:p>
        </p:txBody>
      </p:sp>
      <p:pic>
        <p:nvPicPr>
          <p:cNvPr id="5" name="Picture 4" descr="Y:\Elävä kirjasto\Valokuvia\KVTL Faces 2.8.08 Kuvat Kati Ruostalainen\121793319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615"/>
          <a:stretch>
            <a:fillRect/>
          </a:stretch>
        </p:blipFill>
        <p:spPr/>
      </p:pic>
      <p:pic>
        <p:nvPicPr>
          <p:cNvPr id="6" name="Picture 6" descr="Y:\Elävä kirjasto\Valokuvia\KVTL Faces 2.8.08 Kuvat Kati Ruostalainen\121793324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271">
            <a:off x="3389112" y="4625778"/>
            <a:ext cx="2376264" cy="158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239000" cy="677246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lisätietoa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188" y="1214438"/>
            <a:ext cx="4214812" cy="48466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400" b="1" dirty="0">
                <a:latin typeface="Calibri" pitchFamily="34" charset="0"/>
              </a:rPr>
              <a:t>www.alli.fi/kirjasto ja tietopalvelut/yhdenvertaisuus: tietoa ja materiaalia/</a:t>
            </a:r>
            <a:r>
              <a:rPr lang="fi-FI" sz="2400" b="1" dirty="0" err="1">
                <a:latin typeface="Calibri" pitchFamily="34" charset="0"/>
              </a:rPr>
              <a:t>elava</a:t>
            </a:r>
            <a:r>
              <a:rPr lang="fi-FI" sz="2400" b="1" dirty="0">
                <a:latin typeface="Calibri" pitchFamily="34" charset="0"/>
              </a:rPr>
              <a:t> kirjasto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400" dirty="0">
                <a:latin typeface="Calibri" pitchFamily="34" charset="0"/>
              </a:rPr>
              <a:t>www.human-library.org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400" dirty="0">
                <a:latin typeface="Calibri" pitchFamily="34" charset="0"/>
                <a:hlinkClick r:id="rId2"/>
              </a:rPr>
              <a:t>kotouttaminen.fi –blogi</a:t>
            </a:r>
            <a:r>
              <a:rPr lang="fi-FI" sz="2400" dirty="0">
                <a:latin typeface="Calibri" pitchFamily="34" charset="0"/>
              </a:rPr>
              <a:t> / Elävä kirjasto kaksisuuntaisen kotoutumisen </a:t>
            </a:r>
            <a:r>
              <a:rPr lang="fi-FI" sz="2400" dirty="0" smtClean="0">
                <a:latin typeface="Calibri" pitchFamily="34" charset="0"/>
              </a:rPr>
              <a:t>mahdollistajana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2100" dirty="0">
                <a:latin typeface="Calibri" pitchFamily="34" charset="0"/>
              </a:rPr>
              <a:t>k</a:t>
            </a:r>
            <a:r>
              <a:rPr lang="fi-FI" sz="2100" dirty="0" smtClean="0">
                <a:latin typeface="Calibri" pitchFamily="34" charset="0"/>
              </a:rPr>
              <a:t>okemuksia ESIKOTO-hankkeen järjestämistä Elävä kirjasto -tapahtumista</a:t>
            </a:r>
            <a:endParaRPr lang="fi-FI" sz="2100" dirty="0">
              <a:latin typeface="Calibri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fi-FI" sz="4100" dirty="0">
              <a:latin typeface="Calibri" pitchFamily="34" charset="0"/>
            </a:endParaRPr>
          </a:p>
        </p:txBody>
      </p:sp>
      <p:pic>
        <p:nvPicPr>
          <p:cNvPr id="40964" name="Kuv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1"/>
          <a:stretch>
            <a:fillRect/>
          </a:stretch>
        </p:blipFill>
        <p:spPr bwMode="auto">
          <a:xfrm>
            <a:off x="6588224" y="5180072"/>
            <a:ext cx="1002959" cy="349716"/>
          </a:xfrm>
          <a:prstGeom prst="rect">
            <a:avLst/>
          </a:prstGeom>
          <a:blipFill dpi="0" rotWithShape="0">
            <a:blip/>
            <a:srcRect l="71201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Y:\Elävä kirjasto\Logot ja paidat\EK_pait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86" y="1484784"/>
            <a:ext cx="2335534" cy="35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714396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Mikä on Elävä kirjasto?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484784"/>
            <a:ext cx="8136904" cy="48965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2400" b="1" i="1" dirty="0"/>
              <a:t>Yhdenvertaisuus- ja monikulttuurisuustyön </a:t>
            </a:r>
            <a:r>
              <a:rPr lang="fi-FI" sz="2400" i="1" dirty="0"/>
              <a:t/>
            </a:r>
            <a:br>
              <a:rPr lang="fi-FI" sz="2400" i="1" dirty="0"/>
            </a:br>
            <a:r>
              <a:rPr lang="fi-FI" sz="2400" b="1" i="1" dirty="0">
                <a:solidFill>
                  <a:schemeClr val="tx2">
                    <a:lumMod val="75000"/>
                  </a:schemeClr>
                </a:solidFill>
              </a:rPr>
              <a:t>toiminnallinen menetelmä</a:t>
            </a:r>
            <a:r>
              <a:rPr lang="fi-FI" sz="2400" i="1" dirty="0"/>
              <a:t>, joka pyrkii edistämään </a:t>
            </a:r>
            <a:r>
              <a:rPr lang="fi-FI" sz="2400" i="1" dirty="0">
                <a:solidFill>
                  <a:schemeClr val="tx2">
                    <a:lumMod val="75000"/>
                  </a:schemeClr>
                </a:solidFill>
              </a:rPr>
              <a:t>moninaisuutta</a:t>
            </a:r>
            <a:r>
              <a:rPr lang="fi-FI" sz="2400" i="1" dirty="0"/>
              <a:t>, </a:t>
            </a:r>
            <a:r>
              <a:rPr lang="fi-FI" sz="2400" i="1" dirty="0">
                <a:solidFill>
                  <a:schemeClr val="tx2">
                    <a:lumMod val="75000"/>
                  </a:schemeClr>
                </a:solidFill>
              </a:rPr>
              <a:t>ihmisoikeuksia </a:t>
            </a:r>
            <a:r>
              <a:rPr lang="fi-FI" sz="2400" i="1" dirty="0"/>
              <a:t>ja </a:t>
            </a:r>
            <a:r>
              <a:rPr lang="fi-FI" sz="2400" i="1" dirty="0">
                <a:solidFill>
                  <a:schemeClr val="tx2">
                    <a:lumMod val="75000"/>
                  </a:schemeClr>
                </a:solidFill>
              </a:rPr>
              <a:t>ihmisarvon kunnioittamista </a:t>
            </a:r>
            <a:r>
              <a:rPr lang="fi-FI" sz="2400" i="1" dirty="0"/>
              <a:t>erilaisten ihmisten välisen kohtaamisen ja vuoropuhelun kautta. </a:t>
            </a:r>
          </a:p>
          <a:p>
            <a:pPr>
              <a:defRPr/>
            </a:pPr>
            <a:endParaRPr lang="fi-FI" sz="1100" i="1" dirty="0"/>
          </a:p>
          <a:p>
            <a:pPr>
              <a:defRPr/>
            </a:pPr>
            <a:r>
              <a:rPr lang="fi-FI" sz="2400" i="1" dirty="0"/>
              <a:t>Elävät kirjat edustavat vähemmistöjä tai muita ryhmiä, jotka usein kohtaavat syrjintää, ennakkoluuloja, stereotypioita ja rasismia. </a:t>
            </a:r>
          </a:p>
          <a:p>
            <a:pPr>
              <a:defRPr/>
            </a:pPr>
            <a:endParaRPr lang="fi-FI" sz="1100" i="1" dirty="0"/>
          </a:p>
          <a:p>
            <a:pPr>
              <a:defRPr/>
            </a:pPr>
            <a:r>
              <a:rPr lang="fi-FI" sz="2400" i="1" dirty="0"/>
              <a:t>Elävässä kirjastossa lukijalla on mahdollisuus kohdata ihmisiä, joita hän ei ehkä muuten kohtaisi.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endParaRPr lang="fi-FI" sz="2400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7956376" cy="743507"/>
          </a:xfrm>
        </p:spPr>
        <p:txBody>
          <a:bodyPr/>
          <a:lstStyle/>
          <a:p>
            <a:pPr algn="ctr"/>
            <a:r>
              <a:rPr lang="fi-FI" sz="32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ESIKOTO</a:t>
            </a:r>
            <a:r>
              <a:rPr lang="fi-FI" sz="32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 – </a:t>
            </a:r>
            <a:br>
              <a:rPr lang="fi-FI" sz="32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</a:br>
            <a:r>
              <a:rPr lang="fi-FI" sz="32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esikotouttamisen kehittämishanke Pohjois-Pohjanmaalla</a:t>
            </a:r>
            <a:endParaRPr lang="fi-FI" sz="32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65" y="5550312"/>
            <a:ext cx="1534124" cy="108596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89" y="5704643"/>
            <a:ext cx="869176" cy="89863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60" y="6103176"/>
            <a:ext cx="1262134" cy="533103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474462" y="2165213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16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ESIKOTO-hankkeen </a:t>
            </a:r>
            <a:r>
              <a:rPr lang="fi-FI" sz="1600" dirty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tavoitteena oli kehittää ja järjestää turvapaikanhakijoille ja vasta oleskeluluvan saaneille henkilöille mielekästä, matalan kynnyksen osallisuutta vahvistavaa toimintaa yhteistyössä järjestöjen kanssa. </a:t>
            </a:r>
            <a:r>
              <a:rPr lang="fi-FI" sz="16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Hankkeessa </a:t>
            </a:r>
            <a:r>
              <a:rPr lang="fi-FI" sz="1600" dirty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vahvistettiin </a:t>
            </a:r>
            <a:r>
              <a:rPr lang="fi-FI" sz="16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myös järjestöjen esikotouttavan toiminnan </a:t>
            </a:r>
            <a:r>
              <a:rPr lang="fi-FI" sz="1600" dirty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osaamista</a:t>
            </a:r>
            <a:r>
              <a:rPr lang="fi-FI" sz="16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600" dirty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työpajojen ja koulutusten avulla. </a:t>
            </a:r>
            <a:endParaRPr lang="fi-FI" sz="1600" dirty="0" smtClean="0">
              <a:solidFill>
                <a:srgbClr val="33333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fi-FI" sz="1600" dirty="0">
              <a:solidFill>
                <a:srgbClr val="33333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fi-FI" sz="16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Hankkeen </a:t>
            </a:r>
            <a:r>
              <a:rPr lang="fi-FI" sz="1600" dirty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kohderyhmänä olivat työikäiset, työluvan saaneet turvapaikanhakijat ja vasta oleskeluluvan saaneet henkilöt sekä järjestöt, vapaaehtoiset ja yritykset. Hankkeen päätoteuttajana toimi Oulun Diakonissalaitoksen Säätiö ja osatoteuttajia </a:t>
            </a:r>
            <a:r>
              <a:rPr lang="fi-FI" sz="16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Metsähallituksen </a:t>
            </a:r>
            <a:r>
              <a:rPr lang="fi-FI" sz="1600" dirty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Luontopalvelut, Diakonia-ammattikorkeakoulu ja Vuolle Setlementti. Hankkeen toiminta-alueena oli Oulu, Kempele, Muhos, Pudasjärvi ja Kuusamo. Hanketta rahoittivat Euroopan sosiaalirahasto (ESR) sekä hankkeeseen osallistuneet kunnat. Hankkeen toiminta-aika oli 1.5.2016 – 31.8.2018.</a:t>
            </a:r>
            <a:endParaRPr lang="fi-FI" sz="1600" b="0" i="0" dirty="0">
              <a:solidFill>
                <a:srgbClr val="33333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Kuvan paikkamerkki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r="3140"/>
          <a:stretch>
            <a:fillRect/>
          </a:stretch>
        </p:blipFill>
        <p:spPr>
          <a:xfrm>
            <a:off x="395536" y="5993551"/>
            <a:ext cx="1044424" cy="521586"/>
          </a:xfrm>
          <a:prstGeom prst="rect">
            <a:avLst/>
          </a:prstGeom>
        </p:spPr>
      </p:pic>
      <p:pic>
        <p:nvPicPr>
          <p:cNvPr id="12" name="Kuvan paikkamerkki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6880"/>
          <a:stretch>
            <a:fillRect/>
          </a:stretch>
        </p:blipFill>
        <p:spPr>
          <a:xfrm>
            <a:off x="2831841" y="6118652"/>
            <a:ext cx="1044424" cy="521586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65" y="6103176"/>
            <a:ext cx="920320" cy="5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ELÄVÄN KIRJASTON TARKOITUS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457200" y="1750714"/>
            <a:ext cx="7355160" cy="48466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i="1" dirty="0"/>
              <a:t>Lähtökohta: kaikilla on ennakkoluuloja</a:t>
            </a:r>
          </a:p>
          <a:p>
            <a:pPr marL="0" indent="0">
              <a:buNone/>
            </a:pPr>
            <a:endParaRPr lang="fi-FI" altLang="fi-FI" sz="1400" dirty="0"/>
          </a:p>
          <a:p>
            <a:pPr marL="0" indent="0">
              <a:buNone/>
            </a:pPr>
            <a:r>
              <a:rPr lang="fi-FI" altLang="fi-FI" b="1" dirty="0"/>
              <a:t>Elävän kirjaston tarkoituksena on</a:t>
            </a:r>
          </a:p>
          <a:p>
            <a:r>
              <a:rPr lang="fi-FI" altLang="fi-FI" dirty="0"/>
              <a:t>Mahdollistaa eri ihmisryhmien välinen vuoropuhelu </a:t>
            </a:r>
          </a:p>
          <a:p>
            <a:r>
              <a:rPr lang="fi-FI" altLang="fi-FI" dirty="0"/>
              <a:t>Purkaa ennakkoluuloja </a:t>
            </a:r>
          </a:p>
          <a:p>
            <a:r>
              <a:rPr lang="fi-FI" altLang="fi-FI" dirty="0"/>
              <a:t>Lisätä erilaisuuden </a:t>
            </a:r>
            <a:br>
              <a:rPr lang="fi-FI" altLang="fi-FI" dirty="0"/>
            </a:br>
            <a:r>
              <a:rPr lang="fi-FI" altLang="fi-FI" dirty="0"/>
              <a:t>ymmärtämistä</a:t>
            </a:r>
          </a:p>
          <a:p>
            <a:endParaRPr lang="fi-FI" altLang="fi-FI" dirty="0"/>
          </a:p>
          <a:p>
            <a:endParaRPr lang="fi-FI" altLang="fi-FI" dirty="0"/>
          </a:p>
        </p:txBody>
      </p:sp>
      <p:pic>
        <p:nvPicPr>
          <p:cNvPr id="6" name="Picture 3" descr="hip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73" y="3573016"/>
            <a:ext cx="3561383" cy="251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Elävässä kirjastossa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217931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i-FI" sz="2800" i="1" dirty="0"/>
              <a:t>erilaiset ihmiset </a:t>
            </a:r>
          </a:p>
          <a:p>
            <a:pPr marL="0" indent="0" algn="ctr">
              <a:buNone/>
            </a:pPr>
            <a:r>
              <a:rPr lang="fi-FI" sz="2800" i="1" dirty="0"/>
              <a:t>voivat kohdata turvallisesti,</a:t>
            </a:r>
          </a:p>
          <a:p>
            <a:pPr marL="0" indent="0" algn="ctr">
              <a:buNone/>
            </a:pPr>
            <a:r>
              <a:rPr lang="fi-FI" sz="2800" i="1" dirty="0"/>
              <a:t>ajatukset voivat muuttua</a:t>
            </a:r>
          </a:p>
          <a:p>
            <a:pPr marL="0" indent="0" algn="ctr">
              <a:buNone/>
            </a:pPr>
            <a:r>
              <a:rPr lang="fi-FI" sz="2800" i="1" dirty="0"/>
              <a:t>- kirja ja lukija oppivat toisiltaan</a:t>
            </a:r>
          </a:p>
          <a:p>
            <a:pPr marL="0" indent="0" algn="ctr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04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fi-FI" dirty="0"/>
              <a:t>Elävän kirjaston HISTORIAA</a:t>
            </a:r>
          </a:p>
        </p:txBody>
      </p:sp>
      <p:sp>
        <p:nvSpPr>
          <p:cNvPr id="11268" name="Sisällön paikkamerkki 2"/>
          <p:cNvSpPr>
            <a:spLocks noGrp="1"/>
          </p:cNvSpPr>
          <p:nvPr>
            <p:ph idx="1"/>
          </p:nvPr>
        </p:nvSpPr>
        <p:spPr>
          <a:xfrm>
            <a:off x="428625" y="1412776"/>
            <a:ext cx="7455743" cy="4846638"/>
          </a:xfrm>
        </p:spPr>
        <p:txBody>
          <a:bodyPr/>
          <a:lstStyle/>
          <a:p>
            <a:r>
              <a:rPr lang="fi-FI" altLang="fi-FI" dirty="0"/>
              <a:t>Tanskalaisten nuorisotoimijoiden kehittämä, toimii maailmanlaajuisesti</a:t>
            </a:r>
          </a:p>
          <a:p>
            <a:pPr lvl="1"/>
            <a:r>
              <a:rPr lang="fi-FI" altLang="fi-FI" dirty="0"/>
              <a:t>Ensimmäinen elävä kirjasto Roskildessa (Tanska) v. 2000</a:t>
            </a:r>
          </a:p>
          <a:p>
            <a:pPr lvl="1"/>
            <a:r>
              <a:rPr lang="fi-FI" altLang="fi-FI" dirty="0"/>
              <a:t>Helsingissä Maailma kylässä –festivaaleilla 05/2006</a:t>
            </a:r>
          </a:p>
          <a:p>
            <a:r>
              <a:rPr lang="fi-FI" altLang="fi-FI" dirty="0"/>
              <a:t>Rekisteröity tavaramerkki</a:t>
            </a:r>
          </a:p>
          <a:p>
            <a:pPr marL="693738" lvl="1" indent="-446088" eaLnBrk="1" hangingPunct="1"/>
            <a:r>
              <a:rPr lang="fi-FI" altLang="fi-FI" sz="2500" dirty="0">
                <a:latin typeface="Calibri" pitchFamily="34" charset="0"/>
              </a:rPr>
              <a:t>Suomessa </a:t>
            </a:r>
            <a:r>
              <a:rPr lang="fi-FI" altLang="fi-FI" sz="2500" b="1" dirty="0">
                <a:latin typeface="Calibri" pitchFamily="34" charset="0"/>
              </a:rPr>
              <a:t>Allianssi</a:t>
            </a:r>
            <a:r>
              <a:rPr lang="fi-FI" altLang="fi-FI" sz="2500" dirty="0">
                <a:latin typeface="Calibri" pitchFamily="34" charset="0"/>
              </a:rPr>
              <a:t> koordinoi, kehittää ja valvoo menetelmää sekä pitää yhteyttä kansainväliseen Elävä kirjasto -verkostoon</a:t>
            </a:r>
          </a:p>
          <a:p>
            <a:pPr marL="931863" lvl="2" indent="-446088" eaLnBrk="1" hangingPunct="1"/>
            <a:r>
              <a:rPr lang="fi-FI" altLang="fi-FI" sz="2200" dirty="0">
                <a:latin typeface="Calibri" pitchFamily="34" charset="0"/>
              </a:rPr>
              <a:t>Materiaalin tuottaminen ja kehittäminen</a:t>
            </a:r>
          </a:p>
          <a:p>
            <a:pPr marL="931863" lvl="2" indent="-446088" eaLnBrk="1" hangingPunct="1"/>
            <a:r>
              <a:rPr lang="fi-FI" altLang="fi-FI" sz="2200" dirty="0">
                <a:latin typeface="Calibri" pitchFamily="34" charset="0"/>
              </a:rPr>
              <a:t>Koulutukset, konsultointi, tuki, tavaramerkin seuranta</a:t>
            </a:r>
          </a:p>
          <a:p>
            <a:pPr marL="693738" lvl="1" indent="-446088" eaLnBrk="1" hangingPunct="1"/>
            <a:r>
              <a:rPr lang="fi-FI" altLang="fi-FI" sz="2500" dirty="0">
                <a:latin typeface="Calibri" pitchFamily="34" charset="0"/>
              </a:rPr>
              <a:t>Alueluotsi Oulussa Sari Lahdenperä/OUKA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/>
          <a:lstStyle/>
          <a:p>
            <a:r>
              <a:rPr lang="fi-FI" dirty="0"/>
              <a:t>Menetelmän koordinointi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9725"/>
            <a:ext cx="7643192" cy="4846638"/>
          </a:xfrm>
        </p:spPr>
        <p:txBody>
          <a:bodyPr/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Suomen Nuorisoyhteistyö Allianssi ry </a:t>
            </a:r>
            <a:r>
              <a:rPr lang="fi-FI" dirty="0"/>
              <a:t>koordinoi Suomessa Elävä kirjasto -menetelmää ja koulutuksia. </a:t>
            </a:r>
          </a:p>
          <a:p>
            <a:r>
              <a:rPr lang="fi-FI" dirty="0"/>
              <a:t>Elävän kirjaston järjestäjän tulee perehtyä menetelmään ja olla yhteydessä Allianssiin ennen järjestämistä. </a:t>
            </a:r>
          </a:p>
          <a:p>
            <a:r>
              <a:rPr lang="fi-FI" dirty="0"/>
              <a:t>Allianssi korostaa huolellista </a:t>
            </a:r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valmistautumista</a:t>
            </a:r>
            <a:r>
              <a:rPr lang="fi-FI" dirty="0"/>
              <a:t>, kirjojen </a:t>
            </a:r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perehdyttämistä</a:t>
            </a: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i-FI" dirty="0"/>
              <a:t>ja järjestäjän </a:t>
            </a:r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vastuuta</a:t>
            </a:r>
            <a:r>
              <a:rPr lang="fi-FI" dirty="0"/>
              <a:t> Elävän kirjaston turvallisessa toteuttamisessa.</a:t>
            </a:r>
          </a:p>
        </p:txBody>
      </p:sp>
    </p:spTree>
    <p:extLst>
      <p:ext uri="{BB962C8B-B14F-4D97-AF65-F5344CB8AC3E}">
        <p14:creationId xmlns:p14="http://schemas.microsoft.com/office/powerpoint/2010/main" val="7014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r>
              <a:rPr lang="fi-FI" dirty="0"/>
              <a:t>Menetelmän käyttäjät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Järjestöt, koulut, kirjastot, seurakunnat, nuorisotyö, hankkeet, festivaalit, toritapahtumat …</a:t>
            </a:r>
          </a:p>
          <a:p>
            <a:pPr lvl="1"/>
            <a:r>
              <a:rPr lang="fi-FI" dirty="0"/>
              <a:t>Menetelmää voi käyttää kaikkialla, missä ihmisiä halutaan kutsua haastamaan ennakkoluulojaan ja käsityksiään eri ihmisryhmistä</a:t>
            </a:r>
          </a:p>
          <a:p>
            <a:r>
              <a:rPr lang="fi-FI" dirty="0"/>
              <a:t>Sosiaalinen osallisuus, työ- ja toimintakyky, syrjäytymisen ehkäisy, työllistyminen, sosiaalinen kuntoutus, monikulttuurisuus, uskontodialogi …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81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143000"/>
          </a:xfrm>
        </p:spPr>
        <p:txBody>
          <a:bodyPr/>
          <a:lstStyle/>
          <a:p>
            <a:r>
              <a:rPr lang="fi-FI" dirty="0"/>
              <a:t>Menetelmän soveltaminen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Elävä kirjasto -menetelmää voi käyttää soveltaen, jolloin sovellettava teema tai aihe kuvataan tapahtuman nimessä</a:t>
            </a:r>
          </a:p>
          <a:p>
            <a:pPr lvl="1"/>
            <a:r>
              <a:rPr lang="fi-FI" dirty="0"/>
              <a:t>esim. Ammattikirjasto, Uskonto- ja/tai kulttuurikirjasto, Viranomaiskirjasto, ADHD-kirjasto …</a:t>
            </a:r>
          </a:p>
          <a:p>
            <a:r>
              <a:rPr lang="fi-FI" dirty="0"/>
              <a:t>Järjestäjätaho voi valita kirjat oman toimintansa alueelta:</a:t>
            </a:r>
          </a:p>
          <a:p>
            <a:pPr lvl="1"/>
            <a:r>
              <a:rPr lang="fi-FI" dirty="0"/>
              <a:t>Rauhanjärjestön eläviä kirjoja voivat olla esim.: totaalikieltäytyjä, ihmisoikeusaktivisti, ihmiskilpi, mielipidevanki. </a:t>
            </a:r>
          </a:p>
        </p:txBody>
      </p:sp>
    </p:spTree>
    <p:extLst>
      <p:ext uri="{BB962C8B-B14F-4D97-AF65-F5344CB8AC3E}">
        <p14:creationId xmlns:p14="http://schemas.microsoft.com/office/powerpoint/2010/main" val="35256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risteellinen">
  <a:themeElements>
    <a:clrScheme name="Koristeelline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risteelline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risteelline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4408</TotalTime>
  <Words>1073</Words>
  <Application>Microsoft Office PowerPoint</Application>
  <PresentationFormat>Näytössä katseltava diaesitys (4:3)</PresentationFormat>
  <Paragraphs>207</Paragraphs>
  <Slides>30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Rounded MT Bold</vt:lpstr>
      <vt:lpstr>Byington</vt:lpstr>
      <vt:lpstr>Calibri</vt:lpstr>
      <vt:lpstr>Cambria</vt:lpstr>
      <vt:lpstr>Trebuchet MS</vt:lpstr>
      <vt:lpstr>Wingdings</vt:lpstr>
      <vt:lpstr>Wingdings 2</vt:lpstr>
      <vt:lpstr>Koristeellinen</vt:lpstr>
      <vt:lpstr>ELÄVÄ KIRJASTO</vt:lpstr>
      <vt:lpstr>sisältö</vt:lpstr>
      <vt:lpstr>Mikä on Elävä kirjasto?</vt:lpstr>
      <vt:lpstr>ELÄVÄN KIRJASTON TARKOITUS</vt:lpstr>
      <vt:lpstr>Elävässä kirjastossa</vt:lpstr>
      <vt:lpstr>Elävän kirjaston HISTORIAA</vt:lpstr>
      <vt:lpstr>Menetelmän koordinointi</vt:lpstr>
      <vt:lpstr>Menetelmän käyttäjät</vt:lpstr>
      <vt:lpstr>Menetelmän soveltaminen</vt:lpstr>
      <vt:lpstr>Elävä kirjasto hanketyössä </vt:lpstr>
      <vt:lpstr>Elävän kirjaston järjestäminen</vt:lpstr>
      <vt:lpstr>miten Elävä kirjasto toimii?</vt:lpstr>
      <vt:lpstr>Miten Elävä kirjasto toimii?</vt:lpstr>
      <vt:lpstr>Elävän kirjaston säännöt</vt:lpstr>
      <vt:lpstr>Elävä kirja</vt:lpstr>
      <vt:lpstr>Elävä kirja - esimerkkejä</vt:lpstr>
      <vt:lpstr>Kirjaesittelyt</vt:lpstr>
      <vt:lpstr>Esimerkki 1: ateisti</vt:lpstr>
      <vt:lpstr>Esimerkki 2: pappi</vt:lpstr>
      <vt:lpstr>Esimerkki 3: aktivisti</vt:lpstr>
      <vt:lpstr>Jos olisit elävä kirja …</vt:lpstr>
      <vt:lpstr>kirjastonhoitaja</vt:lpstr>
      <vt:lpstr>Kirjastonhoitajien työnjako</vt:lpstr>
      <vt:lpstr>Elävä uskonto- ja kulttuurikirjasto 2017</vt:lpstr>
      <vt:lpstr>Elävä kirjasto  kirjamessuilla 2007</vt:lpstr>
      <vt:lpstr>Elävä kirjasto  N550 -tapahtumassa 2008</vt:lpstr>
      <vt:lpstr>Elävä kirjasto  Maailma kylässä 2008</vt:lpstr>
      <vt:lpstr>Elävä kirjasto Faces -festivaaleilla 2008</vt:lpstr>
      <vt:lpstr>lisätietoa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Elävä kirjasto</dc:title>
  <dc:creator>asta.rentola</dc:creator>
  <cp:lastModifiedBy>Marja Tervahauta2</cp:lastModifiedBy>
  <cp:revision>132</cp:revision>
  <cp:lastPrinted>2017-10-10T14:04:19Z</cp:lastPrinted>
  <dcterms:created xsi:type="dcterms:W3CDTF">2008-03-17T14:44:10Z</dcterms:created>
  <dcterms:modified xsi:type="dcterms:W3CDTF">2018-06-18T08:34:47Z</dcterms:modified>
</cp:coreProperties>
</file>